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5" r:id="rId2"/>
    <p:sldId id="265" r:id="rId3"/>
    <p:sldId id="296" r:id="rId4"/>
    <p:sldId id="297" r:id="rId5"/>
    <p:sldId id="280" r:id="rId6"/>
    <p:sldId id="283" r:id="rId7"/>
    <p:sldId id="301" r:id="rId8"/>
    <p:sldId id="302" r:id="rId9"/>
    <p:sldId id="303" r:id="rId10"/>
    <p:sldId id="304" r:id="rId11"/>
    <p:sldId id="284" r:id="rId12"/>
    <p:sldId id="299" r:id="rId13"/>
    <p:sldId id="300" r:id="rId14"/>
    <p:sldId id="305" r:id="rId15"/>
    <p:sldId id="307" r:id="rId16"/>
    <p:sldId id="308" r:id="rId17"/>
    <p:sldId id="268" r:id="rId18"/>
    <p:sldId id="309" r:id="rId19"/>
    <p:sldId id="317" r:id="rId20"/>
    <p:sldId id="318" r:id="rId21"/>
    <p:sldId id="306" r:id="rId22"/>
    <p:sldId id="310" r:id="rId23"/>
    <p:sldId id="311" r:id="rId24"/>
    <p:sldId id="312" r:id="rId25"/>
    <p:sldId id="315" r:id="rId26"/>
    <p:sldId id="313" r:id="rId27"/>
    <p:sldId id="316" r:id="rId28"/>
    <p:sldId id="314" r:id="rId29"/>
  </p:sldIdLst>
  <p:sldSz cx="24380825" cy="13714413"/>
  <p:notesSz cx="6858000" cy="9144000"/>
  <p:defaultTextStyle>
    <a:defPPr>
      <a:defRPr lang="en-US"/>
    </a:defPPr>
    <a:lvl1pPr marL="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35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C74"/>
    <a:srgbClr val="FF0016"/>
    <a:srgbClr val="3EAF79"/>
    <a:srgbClr val="D8222C"/>
    <a:srgbClr val="003096"/>
    <a:srgbClr val="20D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2" autoAdjust="0"/>
    <p:restoredTop sz="94661" autoAdjust="0"/>
  </p:normalViewPr>
  <p:slideViewPr>
    <p:cSldViewPr snapToGrid="0">
      <p:cViewPr varScale="1">
        <p:scale>
          <a:sx n="39" d="100"/>
          <a:sy n="39" d="100"/>
        </p:scale>
        <p:origin x="12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6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3E530E-BC0C-403D-ABDB-E11A5EC9F5C0}" type="doc">
      <dgm:prSet loTypeId="urn:microsoft.com/office/officeart/2008/layout/RadialCluster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FC69E9B-E63D-43B2-9D44-957CD083923A}">
      <dgm:prSet phldrT="[Tekst]" custT="1"/>
      <dgm:spPr/>
      <dgm:t>
        <a:bodyPr/>
        <a:lstStyle/>
        <a:p>
          <a:r>
            <a:rPr lang="pl-PL" sz="4500" dirty="0"/>
            <a:t>Zagrożenia</a:t>
          </a:r>
        </a:p>
      </dgm:t>
    </dgm:pt>
    <dgm:pt modelId="{1F68EBFD-39A9-467D-8366-63D85AFFF7B2}" type="parTrans" cxnId="{D81190BE-3B89-444B-B6D0-C27A4A212856}">
      <dgm:prSet/>
      <dgm:spPr/>
      <dgm:t>
        <a:bodyPr/>
        <a:lstStyle/>
        <a:p>
          <a:endParaRPr lang="pl-PL"/>
        </a:p>
      </dgm:t>
    </dgm:pt>
    <dgm:pt modelId="{0D5399A8-3391-400B-9B68-BF4C0534D092}" type="sibTrans" cxnId="{D81190BE-3B89-444B-B6D0-C27A4A212856}">
      <dgm:prSet/>
      <dgm:spPr/>
      <dgm:t>
        <a:bodyPr/>
        <a:lstStyle/>
        <a:p>
          <a:endParaRPr lang="pl-PL"/>
        </a:p>
      </dgm:t>
    </dgm:pt>
    <dgm:pt modelId="{3E814437-AF73-4BCD-BD73-A5062620022F}">
      <dgm:prSet phldrT="[Tekst]" custT="1"/>
      <dgm:spPr/>
      <dgm:t>
        <a:bodyPr/>
        <a:lstStyle/>
        <a:p>
          <a:r>
            <a:rPr lang="pl-PL" sz="4000" dirty="0"/>
            <a:t>Utrata siedlisk</a:t>
          </a:r>
        </a:p>
      </dgm:t>
    </dgm:pt>
    <dgm:pt modelId="{3543B8FE-288F-4AAD-A36B-E4E2B6B4E531}" type="parTrans" cxnId="{98E45D2B-FC48-415D-A105-38D1C0466D6D}">
      <dgm:prSet/>
      <dgm:spPr/>
      <dgm:t>
        <a:bodyPr/>
        <a:lstStyle/>
        <a:p>
          <a:endParaRPr lang="pl-PL"/>
        </a:p>
      </dgm:t>
    </dgm:pt>
    <dgm:pt modelId="{49C84DC6-3D1A-4984-A2D8-01C39BC2C0F1}" type="sibTrans" cxnId="{98E45D2B-FC48-415D-A105-38D1C0466D6D}">
      <dgm:prSet/>
      <dgm:spPr/>
      <dgm:t>
        <a:bodyPr/>
        <a:lstStyle/>
        <a:p>
          <a:endParaRPr lang="pl-PL"/>
        </a:p>
      </dgm:t>
    </dgm:pt>
    <dgm:pt modelId="{5B485E95-2A33-474F-89EA-F4307195D97A}">
      <dgm:prSet phldrT="[Tekst]" custT="1"/>
      <dgm:spPr>
        <a:solidFill>
          <a:srgbClr val="FF0016"/>
        </a:solidFill>
        <a:ln>
          <a:solidFill>
            <a:srgbClr val="00B050"/>
          </a:solidFill>
        </a:ln>
      </dgm:spPr>
      <dgm:t>
        <a:bodyPr/>
        <a:lstStyle/>
        <a:p>
          <a:r>
            <a:rPr lang="pl-PL" sz="4000" dirty="0"/>
            <a:t>Gatunki inwazyjne</a:t>
          </a:r>
        </a:p>
      </dgm:t>
    </dgm:pt>
    <dgm:pt modelId="{C2A7D6FA-6001-4A81-AA16-6D0247743F19}" type="parTrans" cxnId="{A683E57C-79FE-4C5C-9774-6498712885C2}">
      <dgm:prSet/>
      <dgm:spPr/>
      <dgm:t>
        <a:bodyPr/>
        <a:lstStyle/>
        <a:p>
          <a:endParaRPr lang="pl-PL"/>
        </a:p>
      </dgm:t>
    </dgm:pt>
    <dgm:pt modelId="{68E83414-6958-46AD-837B-8843E239595B}" type="sibTrans" cxnId="{A683E57C-79FE-4C5C-9774-6498712885C2}">
      <dgm:prSet/>
      <dgm:spPr/>
      <dgm:t>
        <a:bodyPr/>
        <a:lstStyle/>
        <a:p>
          <a:endParaRPr lang="pl-PL"/>
        </a:p>
      </dgm:t>
    </dgm:pt>
    <dgm:pt modelId="{EA2D7706-DBC0-4BB6-A49B-D0ACBCB572BF}">
      <dgm:prSet phldrT="[Tekst]" custT="1"/>
      <dgm:spPr/>
      <dgm:t>
        <a:bodyPr/>
        <a:lstStyle/>
        <a:p>
          <a:r>
            <a:rPr lang="pl-PL" sz="4000" dirty="0"/>
            <a:t>Zanieczyszczenia</a:t>
          </a:r>
        </a:p>
      </dgm:t>
    </dgm:pt>
    <dgm:pt modelId="{D1EDFF01-9F46-496D-AD63-504604C6F6CB}" type="parTrans" cxnId="{F98345A7-2EF2-4FB3-8F82-2E1AA5CF0ADD}">
      <dgm:prSet/>
      <dgm:spPr/>
      <dgm:t>
        <a:bodyPr/>
        <a:lstStyle/>
        <a:p>
          <a:endParaRPr lang="pl-PL"/>
        </a:p>
      </dgm:t>
    </dgm:pt>
    <dgm:pt modelId="{847E957E-EE7B-45FC-B41F-47CBF312C551}" type="sibTrans" cxnId="{F98345A7-2EF2-4FB3-8F82-2E1AA5CF0ADD}">
      <dgm:prSet/>
      <dgm:spPr/>
      <dgm:t>
        <a:bodyPr/>
        <a:lstStyle/>
        <a:p>
          <a:endParaRPr lang="pl-PL"/>
        </a:p>
      </dgm:t>
    </dgm:pt>
    <dgm:pt modelId="{371738CA-7C68-4E8F-9E26-94464BC8DECC}">
      <dgm:prSet phldrT="[Tekst]" custT="1"/>
      <dgm:spPr/>
      <dgm:t>
        <a:bodyPr/>
        <a:lstStyle/>
        <a:p>
          <a:r>
            <a:rPr lang="pl-PL" sz="4000" dirty="0"/>
            <a:t>Nadmierne użytkowanie</a:t>
          </a:r>
        </a:p>
      </dgm:t>
    </dgm:pt>
    <dgm:pt modelId="{A9DF6FE7-F97E-4D67-868E-F10446DB59EA}" type="parTrans" cxnId="{60B80D0E-6DE3-41E2-86B5-CABD844CC655}">
      <dgm:prSet/>
      <dgm:spPr/>
      <dgm:t>
        <a:bodyPr/>
        <a:lstStyle/>
        <a:p>
          <a:endParaRPr lang="pl-PL"/>
        </a:p>
      </dgm:t>
    </dgm:pt>
    <dgm:pt modelId="{7B279854-65C4-40AB-8861-FD6482B3AFAF}" type="sibTrans" cxnId="{60B80D0E-6DE3-41E2-86B5-CABD844CC655}">
      <dgm:prSet/>
      <dgm:spPr/>
      <dgm:t>
        <a:bodyPr/>
        <a:lstStyle/>
        <a:p>
          <a:endParaRPr lang="pl-PL"/>
        </a:p>
      </dgm:t>
    </dgm:pt>
    <dgm:pt modelId="{2635CB2D-3F2E-4486-AF79-BE27E0FB3AF7}">
      <dgm:prSet phldrT="[Tekst]" custT="1"/>
      <dgm:spPr/>
      <dgm:t>
        <a:bodyPr/>
        <a:lstStyle/>
        <a:p>
          <a:r>
            <a:rPr lang="pl-PL" sz="4000" dirty="0"/>
            <a:t>Zmiany klimatu</a:t>
          </a:r>
        </a:p>
      </dgm:t>
    </dgm:pt>
    <dgm:pt modelId="{C4594AE7-61B9-4CED-90C9-FA835DE1008F}" type="parTrans" cxnId="{10FA4F84-23FF-41AA-B518-8CBC81FB4932}">
      <dgm:prSet/>
      <dgm:spPr/>
      <dgm:t>
        <a:bodyPr/>
        <a:lstStyle/>
        <a:p>
          <a:endParaRPr lang="pl-PL"/>
        </a:p>
      </dgm:t>
    </dgm:pt>
    <dgm:pt modelId="{8AA042E8-9E7C-436A-8C84-D5514813754B}" type="sibTrans" cxnId="{10FA4F84-23FF-41AA-B518-8CBC81FB4932}">
      <dgm:prSet/>
      <dgm:spPr/>
      <dgm:t>
        <a:bodyPr/>
        <a:lstStyle/>
        <a:p>
          <a:endParaRPr lang="pl-PL"/>
        </a:p>
      </dgm:t>
    </dgm:pt>
    <dgm:pt modelId="{6818B866-0C6E-4AAB-B719-B59196E23F32}" type="pres">
      <dgm:prSet presAssocID="{7D3E530E-BC0C-403D-ABDB-E11A5EC9F5C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3112E8F-8526-42EE-9FF1-47A747CA16C2}" type="pres">
      <dgm:prSet presAssocID="{FFC69E9B-E63D-43B2-9D44-957CD083923A}" presName="singleCycle" presStyleCnt="0"/>
      <dgm:spPr/>
    </dgm:pt>
    <dgm:pt modelId="{12F09BE3-15FE-4E23-8744-FB373421D566}" type="pres">
      <dgm:prSet presAssocID="{FFC69E9B-E63D-43B2-9D44-957CD083923A}" presName="singleCenter" presStyleLbl="node1" presStyleIdx="0" presStyleCnt="6" custScaleX="158451" custLinFactNeighborX="-301" custLinFactNeighborY="-301">
        <dgm:presLayoutVars>
          <dgm:chMax val="7"/>
          <dgm:chPref val="7"/>
        </dgm:presLayoutVars>
      </dgm:prSet>
      <dgm:spPr/>
    </dgm:pt>
    <dgm:pt modelId="{D66E79F7-855A-4191-80A0-B94AA16C5298}" type="pres">
      <dgm:prSet presAssocID="{3543B8FE-288F-4AAD-A36B-E4E2B6B4E531}" presName="Name56" presStyleLbl="parChTrans1D2" presStyleIdx="0" presStyleCnt="5"/>
      <dgm:spPr/>
    </dgm:pt>
    <dgm:pt modelId="{A11FC5F4-6E4F-4B8E-AA3B-8C95266519F9}" type="pres">
      <dgm:prSet presAssocID="{3E814437-AF73-4BCD-BD73-A5062620022F}" presName="text0" presStyleLbl="node1" presStyleIdx="1" presStyleCnt="6" custScaleX="149191" custScaleY="91513">
        <dgm:presLayoutVars>
          <dgm:bulletEnabled val="1"/>
        </dgm:presLayoutVars>
      </dgm:prSet>
      <dgm:spPr/>
    </dgm:pt>
    <dgm:pt modelId="{714122DF-F4C0-4EC9-9DB6-7BF1764F2381}" type="pres">
      <dgm:prSet presAssocID="{C2A7D6FA-6001-4A81-AA16-6D0247743F19}" presName="Name56" presStyleLbl="parChTrans1D2" presStyleIdx="1" presStyleCnt="5"/>
      <dgm:spPr/>
    </dgm:pt>
    <dgm:pt modelId="{3F5505D6-04C4-4839-A31F-E96AAF40C741}" type="pres">
      <dgm:prSet presAssocID="{5B485E95-2A33-474F-89EA-F4307195D97A}" presName="text0" presStyleLbl="node1" presStyleIdx="2" presStyleCnt="6" custScaleX="225330" custRadScaleRad="149059">
        <dgm:presLayoutVars>
          <dgm:bulletEnabled val="1"/>
        </dgm:presLayoutVars>
      </dgm:prSet>
      <dgm:spPr/>
    </dgm:pt>
    <dgm:pt modelId="{8273F24C-42FE-4BAB-8A3F-34BC7A184E2E}" type="pres">
      <dgm:prSet presAssocID="{D1EDFF01-9F46-496D-AD63-504604C6F6CB}" presName="Name56" presStyleLbl="parChTrans1D2" presStyleIdx="2" presStyleCnt="5"/>
      <dgm:spPr/>
    </dgm:pt>
    <dgm:pt modelId="{C6170B37-BB21-482C-9649-3BB45D104E45}" type="pres">
      <dgm:prSet presAssocID="{EA2D7706-DBC0-4BB6-A49B-D0ACBCB572BF}" presName="text0" presStyleLbl="node1" presStyleIdx="3" presStyleCnt="6" custScaleX="252669" custRadScaleRad="141167" custRadScaleInc="-24581">
        <dgm:presLayoutVars>
          <dgm:bulletEnabled val="1"/>
        </dgm:presLayoutVars>
      </dgm:prSet>
      <dgm:spPr/>
    </dgm:pt>
    <dgm:pt modelId="{BEABC5D5-1B85-483A-9030-033BB9CEAA25}" type="pres">
      <dgm:prSet presAssocID="{A9DF6FE7-F97E-4D67-868E-F10446DB59EA}" presName="Name56" presStyleLbl="parChTrans1D2" presStyleIdx="3" presStyleCnt="5"/>
      <dgm:spPr/>
    </dgm:pt>
    <dgm:pt modelId="{2BC4023B-61FC-4274-A18B-33D1DB8613A9}" type="pres">
      <dgm:prSet presAssocID="{371738CA-7C68-4E8F-9E26-94464BC8DECC}" presName="text0" presStyleLbl="node1" presStyleIdx="4" presStyleCnt="6" custScaleX="276359" custRadScaleRad="144673" custRadScaleInc="-1289">
        <dgm:presLayoutVars>
          <dgm:bulletEnabled val="1"/>
        </dgm:presLayoutVars>
      </dgm:prSet>
      <dgm:spPr/>
    </dgm:pt>
    <dgm:pt modelId="{ED94EA4F-2479-4F7A-A9DD-0DB5B2175251}" type="pres">
      <dgm:prSet presAssocID="{C4594AE7-61B9-4CED-90C9-FA835DE1008F}" presName="Name56" presStyleLbl="parChTrans1D2" presStyleIdx="4" presStyleCnt="5"/>
      <dgm:spPr/>
    </dgm:pt>
    <dgm:pt modelId="{C6AA149E-FE37-4240-961C-E76166F2B959}" type="pres">
      <dgm:prSet presAssocID="{2635CB2D-3F2E-4486-AF79-BE27E0FB3AF7}" presName="text0" presStyleLbl="node1" presStyleIdx="5" presStyleCnt="6" custScaleX="180019" custRadScaleRad="127980" custRadScaleInc="24164">
        <dgm:presLayoutVars>
          <dgm:bulletEnabled val="1"/>
        </dgm:presLayoutVars>
      </dgm:prSet>
      <dgm:spPr/>
    </dgm:pt>
  </dgm:ptLst>
  <dgm:cxnLst>
    <dgm:cxn modelId="{8A2DC200-A072-4616-8812-6695FF42143A}" type="presOf" srcId="{3E814437-AF73-4BCD-BD73-A5062620022F}" destId="{A11FC5F4-6E4F-4B8E-AA3B-8C95266519F9}" srcOrd="0" destOrd="0" presId="urn:microsoft.com/office/officeart/2008/layout/RadialCluster"/>
    <dgm:cxn modelId="{E3292002-A745-404E-B1A3-46B29CCC5754}" type="presOf" srcId="{C4594AE7-61B9-4CED-90C9-FA835DE1008F}" destId="{ED94EA4F-2479-4F7A-A9DD-0DB5B2175251}" srcOrd="0" destOrd="0" presId="urn:microsoft.com/office/officeart/2008/layout/RadialCluster"/>
    <dgm:cxn modelId="{5966730C-F108-490B-A090-62F34DD18A8A}" type="presOf" srcId="{2635CB2D-3F2E-4486-AF79-BE27E0FB3AF7}" destId="{C6AA149E-FE37-4240-961C-E76166F2B959}" srcOrd="0" destOrd="0" presId="urn:microsoft.com/office/officeart/2008/layout/RadialCluster"/>
    <dgm:cxn modelId="{60B80D0E-6DE3-41E2-86B5-CABD844CC655}" srcId="{FFC69E9B-E63D-43B2-9D44-957CD083923A}" destId="{371738CA-7C68-4E8F-9E26-94464BC8DECC}" srcOrd="3" destOrd="0" parTransId="{A9DF6FE7-F97E-4D67-868E-F10446DB59EA}" sibTransId="{7B279854-65C4-40AB-8861-FD6482B3AFAF}"/>
    <dgm:cxn modelId="{98E45D2B-FC48-415D-A105-38D1C0466D6D}" srcId="{FFC69E9B-E63D-43B2-9D44-957CD083923A}" destId="{3E814437-AF73-4BCD-BD73-A5062620022F}" srcOrd="0" destOrd="0" parTransId="{3543B8FE-288F-4AAD-A36B-E4E2B6B4E531}" sibTransId="{49C84DC6-3D1A-4984-A2D8-01C39BC2C0F1}"/>
    <dgm:cxn modelId="{A98BC661-F114-44B7-8405-6CB0EEA31E65}" type="presOf" srcId="{FFC69E9B-E63D-43B2-9D44-957CD083923A}" destId="{12F09BE3-15FE-4E23-8744-FB373421D566}" srcOrd="0" destOrd="0" presId="urn:microsoft.com/office/officeart/2008/layout/RadialCluster"/>
    <dgm:cxn modelId="{EB8A9E6C-045E-4577-8A75-68C6C622A05F}" type="presOf" srcId="{D1EDFF01-9F46-496D-AD63-504604C6F6CB}" destId="{8273F24C-42FE-4BAB-8A3F-34BC7A184E2E}" srcOrd="0" destOrd="0" presId="urn:microsoft.com/office/officeart/2008/layout/RadialCluster"/>
    <dgm:cxn modelId="{B17A7975-B420-4ED9-A5AE-2E0C554634E4}" type="presOf" srcId="{371738CA-7C68-4E8F-9E26-94464BC8DECC}" destId="{2BC4023B-61FC-4274-A18B-33D1DB8613A9}" srcOrd="0" destOrd="0" presId="urn:microsoft.com/office/officeart/2008/layout/RadialCluster"/>
    <dgm:cxn modelId="{2853F279-4D23-44B8-9E44-8A19879A78B1}" type="presOf" srcId="{A9DF6FE7-F97E-4D67-868E-F10446DB59EA}" destId="{BEABC5D5-1B85-483A-9030-033BB9CEAA25}" srcOrd="0" destOrd="0" presId="urn:microsoft.com/office/officeart/2008/layout/RadialCluster"/>
    <dgm:cxn modelId="{CCC7417B-93D7-40CD-B6CB-A03AD3B401FE}" type="presOf" srcId="{C2A7D6FA-6001-4A81-AA16-6D0247743F19}" destId="{714122DF-F4C0-4EC9-9DB6-7BF1764F2381}" srcOrd="0" destOrd="0" presId="urn:microsoft.com/office/officeart/2008/layout/RadialCluster"/>
    <dgm:cxn modelId="{A683E57C-79FE-4C5C-9774-6498712885C2}" srcId="{FFC69E9B-E63D-43B2-9D44-957CD083923A}" destId="{5B485E95-2A33-474F-89EA-F4307195D97A}" srcOrd="1" destOrd="0" parTransId="{C2A7D6FA-6001-4A81-AA16-6D0247743F19}" sibTransId="{68E83414-6958-46AD-837B-8843E239595B}"/>
    <dgm:cxn modelId="{B7F1EB80-A137-48CB-8CA5-7039FAC2F520}" type="presOf" srcId="{3543B8FE-288F-4AAD-A36B-E4E2B6B4E531}" destId="{D66E79F7-855A-4191-80A0-B94AA16C5298}" srcOrd="0" destOrd="0" presId="urn:microsoft.com/office/officeart/2008/layout/RadialCluster"/>
    <dgm:cxn modelId="{10FA4F84-23FF-41AA-B518-8CBC81FB4932}" srcId="{FFC69E9B-E63D-43B2-9D44-957CD083923A}" destId="{2635CB2D-3F2E-4486-AF79-BE27E0FB3AF7}" srcOrd="4" destOrd="0" parTransId="{C4594AE7-61B9-4CED-90C9-FA835DE1008F}" sibTransId="{8AA042E8-9E7C-436A-8C84-D5514813754B}"/>
    <dgm:cxn modelId="{F98345A7-2EF2-4FB3-8F82-2E1AA5CF0ADD}" srcId="{FFC69E9B-E63D-43B2-9D44-957CD083923A}" destId="{EA2D7706-DBC0-4BB6-A49B-D0ACBCB572BF}" srcOrd="2" destOrd="0" parTransId="{D1EDFF01-9F46-496D-AD63-504604C6F6CB}" sibTransId="{847E957E-EE7B-45FC-B41F-47CBF312C551}"/>
    <dgm:cxn modelId="{D1A87AAE-7689-4C1F-AF10-76DCA2A41088}" type="presOf" srcId="{7D3E530E-BC0C-403D-ABDB-E11A5EC9F5C0}" destId="{6818B866-0C6E-4AAB-B719-B59196E23F32}" srcOrd="0" destOrd="0" presId="urn:microsoft.com/office/officeart/2008/layout/RadialCluster"/>
    <dgm:cxn modelId="{523D6CB3-5961-4F60-A9DC-150C3876689D}" type="presOf" srcId="{5B485E95-2A33-474F-89EA-F4307195D97A}" destId="{3F5505D6-04C4-4839-A31F-E96AAF40C741}" srcOrd="0" destOrd="0" presId="urn:microsoft.com/office/officeart/2008/layout/RadialCluster"/>
    <dgm:cxn modelId="{D81190BE-3B89-444B-B6D0-C27A4A212856}" srcId="{7D3E530E-BC0C-403D-ABDB-E11A5EC9F5C0}" destId="{FFC69E9B-E63D-43B2-9D44-957CD083923A}" srcOrd="0" destOrd="0" parTransId="{1F68EBFD-39A9-467D-8366-63D85AFFF7B2}" sibTransId="{0D5399A8-3391-400B-9B68-BF4C0534D092}"/>
    <dgm:cxn modelId="{D3ED7AE7-37BC-476D-9F49-C93B5B84C4C3}" type="presOf" srcId="{EA2D7706-DBC0-4BB6-A49B-D0ACBCB572BF}" destId="{C6170B37-BB21-482C-9649-3BB45D104E45}" srcOrd="0" destOrd="0" presId="urn:microsoft.com/office/officeart/2008/layout/RadialCluster"/>
    <dgm:cxn modelId="{9828D724-EE95-48D0-9A75-A68E0A9AE432}" type="presParOf" srcId="{6818B866-0C6E-4AAB-B719-B59196E23F32}" destId="{03112E8F-8526-42EE-9FF1-47A747CA16C2}" srcOrd="0" destOrd="0" presId="urn:microsoft.com/office/officeart/2008/layout/RadialCluster"/>
    <dgm:cxn modelId="{E6F1F40B-E09D-4F94-B28E-FCE1F2AD227F}" type="presParOf" srcId="{03112E8F-8526-42EE-9FF1-47A747CA16C2}" destId="{12F09BE3-15FE-4E23-8744-FB373421D566}" srcOrd="0" destOrd="0" presId="urn:microsoft.com/office/officeart/2008/layout/RadialCluster"/>
    <dgm:cxn modelId="{6BC1A4DE-0EDA-47E0-BE3C-A56F53D37718}" type="presParOf" srcId="{03112E8F-8526-42EE-9FF1-47A747CA16C2}" destId="{D66E79F7-855A-4191-80A0-B94AA16C5298}" srcOrd="1" destOrd="0" presId="urn:microsoft.com/office/officeart/2008/layout/RadialCluster"/>
    <dgm:cxn modelId="{5B9BC6FB-2779-4F89-A266-DF4D8DD8DD7D}" type="presParOf" srcId="{03112E8F-8526-42EE-9FF1-47A747CA16C2}" destId="{A11FC5F4-6E4F-4B8E-AA3B-8C95266519F9}" srcOrd="2" destOrd="0" presId="urn:microsoft.com/office/officeart/2008/layout/RadialCluster"/>
    <dgm:cxn modelId="{AF502618-BCA9-4DBB-B302-4C9A0A4E0297}" type="presParOf" srcId="{03112E8F-8526-42EE-9FF1-47A747CA16C2}" destId="{714122DF-F4C0-4EC9-9DB6-7BF1764F2381}" srcOrd="3" destOrd="0" presId="urn:microsoft.com/office/officeart/2008/layout/RadialCluster"/>
    <dgm:cxn modelId="{ED5072FE-D39D-41FD-933A-02EF9717BC9A}" type="presParOf" srcId="{03112E8F-8526-42EE-9FF1-47A747CA16C2}" destId="{3F5505D6-04C4-4839-A31F-E96AAF40C741}" srcOrd="4" destOrd="0" presId="urn:microsoft.com/office/officeart/2008/layout/RadialCluster"/>
    <dgm:cxn modelId="{3526EE40-F27D-4819-825F-735C54A8564E}" type="presParOf" srcId="{03112E8F-8526-42EE-9FF1-47A747CA16C2}" destId="{8273F24C-42FE-4BAB-8A3F-34BC7A184E2E}" srcOrd="5" destOrd="0" presId="urn:microsoft.com/office/officeart/2008/layout/RadialCluster"/>
    <dgm:cxn modelId="{5E86F6E9-F470-4706-A658-FE131BFBD738}" type="presParOf" srcId="{03112E8F-8526-42EE-9FF1-47A747CA16C2}" destId="{C6170B37-BB21-482C-9649-3BB45D104E45}" srcOrd="6" destOrd="0" presId="urn:microsoft.com/office/officeart/2008/layout/RadialCluster"/>
    <dgm:cxn modelId="{A6372454-BC5D-47C4-AE51-69D70D8E430E}" type="presParOf" srcId="{03112E8F-8526-42EE-9FF1-47A747CA16C2}" destId="{BEABC5D5-1B85-483A-9030-033BB9CEAA25}" srcOrd="7" destOrd="0" presId="urn:microsoft.com/office/officeart/2008/layout/RadialCluster"/>
    <dgm:cxn modelId="{67ED58EB-4BC9-4844-95B0-E89E07673A46}" type="presParOf" srcId="{03112E8F-8526-42EE-9FF1-47A747CA16C2}" destId="{2BC4023B-61FC-4274-A18B-33D1DB8613A9}" srcOrd="8" destOrd="0" presId="urn:microsoft.com/office/officeart/2008/layout/RadialCluster"/>
    <dgm:cxn modelId="{1001AE17-85C0-4785-9D7E-8B6284EE4D70}" type="presParOf" srcId="{03112E8F-8526-42EE-9FF1-47A747CA16C2}" destId="{ED94EA4F-2479-4F7A-A9DD-0DB5B2175251}" srcOrd="9" destOrd="0" presId="urn:microsoft.com/office/officeart/2008/layout/RadialCluster"/>
    <dgm:cxn modelId="{FBD173DA-6BDB-433E-ADAD-825397DFC476}" type="presParOf" srcId="{03112E8F-8526-42EE-9FF1-47A747CA16C2}" destId="{C6AA149E-FE37-4240-961C-E76166F2B959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3E530E-BC0C-403D-ABDB-E11A5EC9F5C0}" type="doc">
      <dgm:prSet loTypeId="urn:microsoft.com/office/officeart/2008/layout/RadialCluster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FC69E9B-E63D-43B2-9D44-957CD083923A}">
      <dgm:prSet phldrT="[Tekst]" custT="1"/>
      <dgm:spPr>
        <a:solidFill>
          <a:srgbClr val="FF0016"/>
        </a:solidFill>
      </dgm:spPr>
      <dgm:t>
        <a:bodyPr/>
        <a:lstStyle/>
        <a:p>
          <a:r>
            <a:rPr lang="pl-PL" sz="4500" dirty="0"/>
            <a:t>Gatunki inwazyjne</a:t>
          </a:r>
        </a:p>
      </dgm:t>
    </dgm:pt>
    <dgm:pt modelId="{1F68EBFD-39A9-467D-8366-63D85AFFF7B2}" type="parTrans" cxnId="{D81190BE-3B89-444B-B6D0-C27A4A212856}">
      <dgm:prSet/>
      <dgm:spPr/>
      <dgm:t>
        <a:bodyPr/>
        <a:lstStyle/>
        <a:p>
          <a:endParaRPr lang="pl-PL"/>
        </a:p>
      </dgm:t>
    </dgm:pt>
    <dgm:pt modelId="{0D5399A8-3391-400B-9B68-BF4C0534D092}" type="sibTrans" cxnId="{D81190BE-3B89-444B-B6D0-C27A4A212856}">
      <dgm:prSet/>
      <dgm:spPr/>
      <dgm:t>
        <a:bodyPr/>
        <a:lstStyle/>
        <a:p>
          <a:endParaRPr lang="pl-PL"/>
        </a:p>
      </dgm:t>
    </dgm:pt>
    <dgm:pt modelId="{3E814437-AF73-4BCD-BD73-A5062620022F}">
      <dgm:prSet phldrT="[Tekst]" custT="1"/>
      <dgm:spPr/>
      <dgm:t>
        <a:bodyPr/>
        <a:lstStyle/>
        <a:p>
          <a:r>
            <a:rPr lang="pl-PL" sz="4000" dirty="0"/>
            <a:t>Szybki wzrost</a:t>
          </a:r>
        </a:p>
      </dgm:t>
    </dgm:pt>
    <dgm:pt modelId="{3543B8FE-288F-4AAD-A36B-E4E2B6B4E531}" type="parTrans" cxnId="{98E45D2B-FC48-415D-A105-38D1C0466D6D}">
      <dgm:prSet/>
      <dgm:spPr/>
      <dgm:t>
        <a:bodyPr/>
        <a:lstStyle/>
        <a:p>
          <a:endParaRPr lang="pl-PL"/>
        </a:p>
      </dgm:t>
    </dgm:pt>
    <dgm:pt modelId="{49C84DC6-3D1A-4984-A2D8-01C39BC2C0F1}" type="sibTrans" cxnId="{98E45D2B-FC48-415D-A105-38D1C0466D6D}">
      <dgm:prSet/>
      <dgm:spPr/>
      <dgm:t>
        <a:bodyPr/>
        <a:lstStyle/>
        <a:p>
          <a:endParaRPr lang="pl-PL"/>
        </a:p>
      </dgm:t>
    </dgm:pt>
    <dgm:pt modelId="{5B485E95-2A33-474F-89EA-F4307195D97A}">
      <dgm:prSet phldrT="[Tekst]" custT="1"/>
      <dgm:spPr>
        <a:solidFill>
          <a:schemeClr val="bg2"/>
        </a:solidFill>
        <a:ln>
          <a:solidFill>
            <a:srgbClr val="00B050"/>
          </a:solidFill>
        </a:ln>
      </dgm:spPr>
      <dgm:t>
        <a:bodyPr/>
        <a:lstStyle/>
        <a:p>
          <a:r>
            <a:rPr lang="pl-PL" sz="4000" dirty="0"/>
            <a:t>Szeroka tolerancja ekologiczna</a:t>
          </a:r>
        </a:p>
      </dgm:t>
    </dgm:pt>
    <dgm:pt modelId="{C2A7D6FA-6001-4A81-AA16-6D0247743F19}" type="parTrans" cxnId="{A683E57C-79FE-4C5C-9774-6498712885C2}">
      <dgm:prSet/>
      <dgm:spPr/>
      <dgm:t>
        <a:bodyPr/>
        <a:lstStyle/>
        <a:p>
          <a:endParaRPr lang="pl-PL"/>
        </a:p>
      </dgm:t>
    </dgm:pt>
    <dgm:pt modelId="{68E83414-6958-46AD-837B-8843E239595B}" type="sibTrans" cxnId="{A683E57C-79FE-4C5C-9774-6498712885C2}">
      <dgm:prSet/>
      <dgm:spPr/>
      <dgm:t>
        <a:bodyPr/>
        <a:lstStyle/>
        <a:p>
          <a:endParaRPr lang="pl-PL"/>
        </a:p>
      </dgm:t>
    </dgm:pt>
    <dgm:pt modelId="{EA2D7706-DBC0-4BB6-A49B-D0ACBCB572BF}">
      <dgm:prSet phldrT="[Tekst]" custT="1"/>
      <dgm:spPr/>
      <dgm:t>
        <a:bodyPr/>
        <a:lstStyle/>
        <a:p>
          <a:r>
            <a:rPr lang="pl-PL" sz="4000" dirty="0"/>
            <a:t>Brak naturalnych wrogów</a:t>
          </a:r>
        </a:p>
      </dgm:t>
    </dgm:pt>
    <dgm:pt modelId="{D1EDFF01-9F46-496D-AD63-504604C6F6CB}" type="parTrans" cxnId="{F98345A7-2EF2-4FB3-8F82-2E1AA5CF0ADD}">
      <dgm:prSet/>
      <dgm:spPr/>
      <dgm:t>
        <a:bodyPr/>
        <a:lstStyle/>
        <a:p>
          <a:endParaRPr lang="pl-PL"/>
        </a:p>
      </dgm:t>
    </dgm:pt>
    <dgm:pt modelId="{847E957E-EE7B-45FC-B41F-47CBF312C551}" type="sibTrans" cxnId="{F98345A7-2EF2-4FB3-8F82-2E1AA5CF0ADD}">
      <dgm:prSet/>
      <dgm:spPr/>
      <dgm:t>
        <a:bodyPr/>
        <a:lstStyle/>
        <a:p>
          <a:endParaRPr lang="pl-PL"/>
        </a:p>
      </dgm:t>
    </dgm:pt>
    <dgm:pt modelId="{371738CA-7C68-4E8F-9E26-94464BC8DECC}">
      <dgm:prSet phldrT="[Tekst]" custT="1"/>
      <dgm:spPr/>
      <dgm:t>
        <a:bodyPr/>
        <a:lstStyle/>
        <a:p>
          <a:r>
            <a:rPr lang="pl-PL" sz="4000" dirty="0"/>
            <a:t>Duże rozmiary osobników</a:t>
          </a:r>
        </a:p>
      </dgm:t>
    </dgm:pt>
    <dgm:pt modelId="{A9DF6FE7-F97E-4D67-868E-F10446DB59EA}" type="parTrans" cxnId="{60B80D0E-6DE3-41E2-86B5-CABD844CC655}">
      <dgm:prSet/>
      <dgm:spPr/>
      <dgm:t>
        <a:bodyPr/>
        <a:lstStyle/>
        <a:p>
          <a:endParaRPr lang="pl-PL"/>
        </a:p>
      </dgm:t>
    </dgm:pt>
    <dgm:pt modelId="{7B279854-65C4-40AB-8861-FD6482B3AFAF}" type="sibTrans" cxnId="{60B80D0E-6DE3-41E2-86B5-CABD844CC655}">
      <dgm:prSet/>
      <dgm:spPr/>
      <dgm:t>
        <a:bodyPr/>
        <a:lstStyle/>
        <a:p>
          <a:endParaRPr lang="pl-PL"/>
        </a:p>
      </dgm:t>
    </dgm:pt>
    <dgm:pt modelId="{2635CB2D-3F2E-4486-AF79-BE27E0FB3AF7}">
      <dgm:prSet phldrT="[Tekst]" custT="1"/>
      <dgm:spPr/>
      <dgm:t>
        <a:bodyPr/>
        <a:lstStyle/>
        <a:p>
          <a:r>
            <a:rPr lang="pl-PL" sz="4000" dirty="0"/>
            <a:t>Szybkie i efektywne rozmnażanie</a:t>
          </a:r>
        </a:p>
      </dgm:t>
    </dgm:pt>
    <dgm:pt modelId="{C4594AE7-61B9-4CED-90C9-FA835DE1008F}" type="parTrans" cxnId="{10FA4F84-23FF-41AA-B518-8CBC81FB4932}">
      <dgm:prSet/>
      <dgm:spPr/>
      <dgm:t>
        <a:bodyPr/>
        <a:lstStyle/>
        <a:p>
          <a:endParaRPr lang="pl-PL"/>
        </a:p>
      </dgm:t>
    </dgm:pt>
    <dgm:pt modelId="{8AA042E8-9E7C-436A-8C84-D5514813754B}" type="sibTrans" cxnId="{10FA4F84-23FF-41AA-B518-8CBC81FB4932}">
      <dgm:prSet/>
      <dgm:spPr/>
      <dgm:t>
        <a:bodyPr/>
        <a:lstStyle/>
        <a:p>
          <a:endParaRPr lang="pl-PL"/>
        </a:p>
      </dgm:t>
    </dgm:pt>
    <dgm:pt modelId="{6818B866-0C6E-4AAB-B719-B59196E23F32}" type="pres">
      <dgm:prSet presAssocID="{7D3E530E-BC0C-403D-ABDB-E11A5EC9F5C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3112E8F-8526-42EE-9FF1-47A747CA16C2}" type="pres">
      <dgm:prSet presAssocID="{FFC69E9B-E63D-43B2-9D44-957CD083923A}" presName="singleCycle" presStyleCnt="0"/>
      <dgm:spPr/>
    </dgm:pt>
    <dgm:pt modelId="{12F09BE3-15FE-4E23-8744-FB373421D566}" type="pres">
      <dgm:prSet presAssocID="{FFC69E9B-E63D-43B2-9D44-957CD083923A}" presName="singleCenter" presStyleLbl="node1" presStyleIdx="0" presStyleCnt="6" custScaleX="158451">
        <dgm:presLayoutVars>
          <dgm:chMax val="7"/>
          <dgm:chPref val="7"/>
        </dgm:presLayoutVars>
      </dgm:prSet>
      <dgm:spPr/>
    </dgm:pt>
    <dgm:pt modelId="{D66E79F7-855A-4191-80A0-B94AA16C5298}" type="pres">
      <dgm:prSet presAssocID="{3543B8FE-288F-4AAD-A36B-E4E2B6B4E531}" presName="Name56" presStyleLbl="parChTrans1D2" presStyleIdx="0" presStyleCnt="5"/>
      <dgm:spPr/>
    </dgm:pt>
    <dgm:pt modelId="{A11FC5F4-6E4F-4B8E-AA3B-8C95266519F9}" type="pres">
      <dgm:prSet presAssocID="{3E814437-AF73-4BCD-BD73-A5062620022F}" presName="text0" presStyleLbl="node1" presStyleIdx="1" presStyleCnt="6" custScaleX="217357" custScaleY="91513">
        <dgm:presLayoutVars>
          <dgm:bulletEnabled val="1"/>
        </dgm:presLayoutVars>
      </dgm:prSet>
      <dgm:spPr/>
    </dgm:pt>
    <dgm:pt modelId="{714122DF-F4C0-4EC9-9DB6-7BF1764F2381}" type="pres">
      <dgm:prSet presAssocID="{C2A7D6FA-6001-4A81-AA16-6D0247743F19}" presName="Name56" presStyleLbl="parChTrans1D2" presStyleIdx="1" presStyleCnt="5"/>
      <dgm:spPr/>
    </dgm:pt>
    <dgm:pt modelId="{3F5505D6-04C4-4839-A31F-E96AAF40C741}" type="pres">
      <dgm:prSet presAssocID="{5B485E95-2A33-474F-89EA-F4307195D97A}" presName="text0" presStyleLbl="node1" presStyleIdx="2" presStyleCnt="6" custScaleX="214721" custRadScaleRad="149059">
        <dgm:presLayoutVars>
          <dgm:bulletEnabled val="1"/>
        </dgm:presLayoutVars>
      </dgm:prSet>
      <dgm:spPr/>
    </dgm:pt>
    <dgm:pt modelId="{8273F24C-42FE-4BAB-8A3F-34BC7A184E2E}" type="pres">
      <dgm:prSet presAssocID="{D1EDFF01-9F46-496D-AD63-504604C6F6CB}" presName="Name56" presStyleLbl="parChTrans1D2" presStyleIdx="2" presStyleCnt="5"/>
      <dgm:spPr/>
    </dgm:pt>
    <dgm:pt modelId="{C6170B37-BB21-482C-9649-3BB45D104E45}" type="pres">
      <dgm:prSet presAssocID="{EA2D7706-DBC0-4BB6-A49B-D0ACBCB572BF}" presName="text0" presStyleLbl="node1" presStyleIdx="3" presStyleCnt="6" custScaleX="178463" custRadScaleRad="141167" custRadScaleInc="-24581">
        <dgm:presLayoutVars>
          <dgm:bulletEnabled val="1"/>
        </dgm:presLayoutVars>
      </dgm:prSet>
      <dgm:spPr/>
    </dgm:pt>
    <dgm:pt modelId="{BEABC5D5-1B85-483A-9030-033BB9CEAA25}" type="pres">
      <dgm:prSet presAssocID="{A9DF6FE7-F97E-4D67-868E-F10446DB59EA}" presName="Name56" presStyleLbl="parChTrans1D2" presStyleIdx="3" presStyleCnt="5"/>
      <dgm:spPr/>
    </dgm:pt>
    <dgm:pt modelId="{2BC4023B-61FC-4274-A18B-33D1DB8613A9}" type="pres">
      <dgm:prSet presAssocID="{371738CA-7C68-4E8F-9E26-94464BC8DECC}" presName="text0" presStyleLbl="node1" presStyleIdx="4" presStyleCnt="6" custScaleX="201595" custRadScaleRad="144673" custRadScaleInc="-1289">
        <dgm:presLayoutVars>
          <dgm:bulletEnabled val="1"/>
        </dgm:presLayoutVars>
      </dgm:prSet>
      <dgm:spPr/>
    </dgm:pt>
    <dgm:pt modelId="{ED94EA4F-2479-4F7A-A9DD-0DB5B2175251}" type="pres">
      <dgm:prSet presAssocID="{C4594AE7-61B9-4CED-90C9-FA835DE1008F}" presName="Name56" presStyleLbl="parChTrans1D2" presStyleIdx="4" presStyleCnt="5"/>
      <dgm:spPr/>
    </dgm:pt>
    <dgm:pt modelId="{C6AA149E-FE37-4240-961C-E76166F2B959}" type="pres">
      <dgm:prSet presAssocID="{2635CB2D-3F2E-4486-AF79-BE27E0FB3AF7}" presName="text0" presStyleLbl="node1" presStyleIdx="5" presStyleCnt="6" custScaleX="213489" custRadScaleRad="127980" custRadScaleInc="24164">
        <dgm:presLayoutVars>
          <dgm:bulletEnabled val="1"/>
        </dgm:presLayoutVars>
      </dgm:prSet>
      <dgm:spPr/>
    </dgm:pt>
  </dgm:ptLst>
  <dgm:cxnLst>
    <dgm:cxn modelId="{60B80D0E-6DE3-41E2-86B5-CABD844CC655}" srcId="{FFC69E9B-E63D-43B2-9D44-957CD083923A}" destId="{371738CA-7C68-4E8F-9E26-94464BC8DECC}" srcOrd="3" destOrd="0" parTransId="{A9DF6FE7-F97E-4D67-868E-F10446DB59EA}" sibTransId="{7B279854-65C4-40AB-8861-FD6482B3AFAF}"/>
    <dgm:cxn modelId="{991A1415-981F-46F0-B752-18B5989810E9}" type="presOf" srcId="{5B485E95-2A33-474F-89EA-F4307195D97A}" destId="{3F5505D6-04C4-4839-A31F-E96AAF40C741}" srcOrd="0" destOrd="0" presId="urn:microsoft.com/office/officeart/2008/layout/RadialCluster"/>
    <dgm:cxn modelId="{76D5F719-49EE-44C0-8D9D-F21B2940E34C}" type="presOf" srcId="{FFC69E9B-E63D-43B2-9D44-957CD083923A}" destId="{12F09BE3-15FE-4E23-8744-FB373421D566}" srcOrd="0" destOrd="0" presId="urn:microsoft.com/office/officeart/2008/layout/RadialCluster"/>
    <dgm:cxn modelId="{98E45D2B-FC48-415D-A105-38D1C0466D6D}" srcId="{FFC69E9B-E63D-43B2-9D44-957CD083923A}" destId="{3E814437-AF73-4BCD-BD73-A5062620022F}" srcOrd="0" destOrd="0" parTransId="{3543B8FE-288F-4AAD-A36B-E4E2B6B4E531}" sibTransId="{49C84DC6-3D1A-4984-A2D8-01C39BC2C0F1}"/>
    <dgm:cxn modelId="{F4BBFB3C-BD1E-49D8-8DC3-59BBAE7E1DAE}" type="presOf" srcId="{371738CA-7C68-4E8F-9E26-94464BC8DECC}" destId="{2BC4023B-61FC-4274-A18B-33D1DB8613A9}" srcOrd="0" destOrd="0" presId="urn:microsoft.com/office/officeart/2008/layout/RadialCluster"/>
    <dgm:cxn modelId="{2C16605D-7512-4205-B5BE-0D7723D2E6C9}" type="presOf" srcId="{2635CB2D-3F2E-4486-AF79-BE27E0FB3AF7}" destId="{C6AA149E-FE37-4240-961C-E76166F2B959}" srcOrd="0" destOrd="0" presId="urn:microsoft.com/office/officeart/2008/layout/RadialCluster"/>
    <dgm:cxn modelId="{9D0E5A51-C268-471B-A369-1FB9B509F821}" type="presOf" srcId="{D1EDFF01-9F46-496D-AD63-504604C6F6CB}" destId="{8273F24C-42FE-4BAB-8A3F-34BC7A184E2E}" srcOrd="0" destOrd="0" presId="urn:microsoft.com/office/officeart/2008/layout/RadialCluster"/>
    <dgm:cxn modelId="{A683E57C-79FE-4C5C-9774-6498712885C2}" srcId="{FFC69E9B-E63D-43B2-9D44-957CD083923A}" destId="{5B485E95-2A33-474F-89EA-F4307195D97A}" srcOrd="1" destOrd="0" parTransId="{C2A7D6FA-6001-4A81-AA16-6D0247743F19}" sibTransId="{68E83414-6958-46AD-837B-8843E239595B}"/>
    <dgm:cxn modelId="{10FA4F84-23FF-41AA-B518-8CBC81FB4932}" srcId="{FFC69E9B-E63D-43B2-9D44-957CD083923A}" destId="{2635CB2D-3F2E-4486-AF79-BE27E0FB3AF7}" srcOrd="4" destOrd="0" parTransId="{C4594AE7-61B9-4CED-90C9-FA835DE1008F}" sibTransId="{8AA042E8-9E7C-436A-8C84-D5514813754B}"/>
    <dgm:cxn modelId="{4980E2A0-FF49-464E-A313-D5B414A0C4C4}" type="presOf" srcId="{7D3E530E-BC0C-403D-ABDB-E11A5EC9F5C0}" destId="{6818B866-0C6E-4AAB-B719-B59196E23F32}" srcOrd="0" destOrd="0" presId="urn:microsoft.com/office/officeart/2008/layout/RadialCluster"/>
    <dgm:cxn modelId="{F98345A7-2EF2-4FB3-8F82-2E1AA5CF0ADD}" srcId="{FFC69E9B-E63D-43B2-9D44-957CD083923A}" destId="{EA2D7706-DBC0-4BB6-A49B-D0ACBCB572BF}" srcOrd="2" destOrd="0" parTransId="{D1EDFF01-9F46-496D-AD63-504604C6F6CB}" sibTransId="{847E957E-EE7B-45FC-B41F-47CBF312C551}"/>
    <dgm:cxn modelId="{D81190BE-3B89-444B-B6D0-C27A4A212856}" srcId="{7D3E530E-BC0C-403D-ABDB-E11A5EC9F5C0}" destId="{FFC69E9B-E63D-43B2-9D44-957CD083923A}" srcOrd="0" destOrd="0" parTransId="{1F68EBFD-39A9-467D-8366-63D85AFFF7B2}" sibTransId="{0D5399A8-3391-400B-9B68-BF4C0534D092}"/>
    <dgm:cxn modelId="{FC8F1ECD-46A7-4BB8-B813-2D22374B4FD7}" type="presOf" srcId="{C2A7D6FA-6001-4A81-AA16-6D0247743F19}" destId="{714122DF-F4C0-4EC9-9DB6-7BF1764F2381}" srcOrd="0" destOrd="0" presId="urn:microsoft.com/office/officeart/2008/layout/RadialCluster"/>
    <dgm:cxn modelId="{ADB131D1-8B01-499D-9301-FAEC6BD6A089}" type="presOf" srcId="{A9DF6FE7-F97E-4D67-868E-F10446DB59EA}" destId="{BEABC5D5-1B85-483A-9030-033BB9CEAA25}" srcOrd="0" destOrd="0" presId="urn:microsoft.com/office/officeart/2008/layout/RadialCluster"/>
    <dgm:cxn modelId="{CEC141D5-A837-4E31-A0B2-3829215A2A2D}" type="presOf" srcId="{3543B8FE-288F-4AAD-A36B-E4E2B6B4E531}" destId="{D66E79F7-855A-4191-80A0-B94AA16C5298}" srcOrd="0" destOrd="0" presId="urn:microsoft.com/office/officeart/2008/layout/RadialCluster"/>
    <dgm:cxn modelId="{7A0A6AD8-5D5F-4FC3-B396-AF7E1EC0AD60}" type="presOf" srcId="{C4594AE7-61B9-4CED-90C9-FA835DE1008F}" destId="{ED94EA4F-2479-4F7A-A9DD-0DB5B2175251}" srcOrd="0" destOrd="0" presId="urn:microsoft.com/office/officeart/2008/layout/RadialCluster"/>
    <dgm:cxn modelId="{E39CADE8-3868-487C-80F7-193A334D8280}" type="presOf" srcId="{EA2D7706-DBC0-4BB6-A49B-D0ACBCB572BF}" destId="{C6170B37-BB21-482C-9649-3BB45D104E45}" srcOrd="0" destOrd="0" presId="urn:microsoft.com/office/officeart/2008/layout/RadialCluster"/>
    <dgm:cxn modelId="{800A4DFC-AD06-4E3B-9E42-8403F0510138}" type="presOf" srcId="{3E814437-AF73-4BCD-BD73-A5062620022F}" destId="{A11FC5F4-6E4F-4B8E-AA3B-8C95266519F9}" srcOrd="0" destOrd="0" presId="urn:microsoft.com/office/officeart/2008/layout/RadialCluster"/>
    <dgm:cxn modelId="{3E4841F2-0D69-4EBF-84AD-81E907FE2427}" type="presParOf" srcId="{6818B866-0C6E-4AAB-B719-B59196E23F32}" destId="{03112E8F-8526-42EE-9FF1-47A747CA16C2}" srcOrd="0" destOrd="0" presId="urn:microsoft.com/office/officeart/2008/layout/RadialCluster"/>
    <dgm:cxn modelId="{8096E904-F859-44CA-A255-36C17D43D0C5}" type="presParOf" srcId="{03112E8F-8526-42EE-9FF1-47A747CA16C2}" destId="{12F09BE3-15FE-4E23-8744-FB373421D566}" srcOrd="0" destOrd="0" presId="urn:microsoft.com/office/officeart/2008/layout/RadialCluster"/>
    <dgm:cxn modelId="{9C1C3251-D119-483D-ACDD-674DCF950E73}" type="presParOf" srcId="{03112E8F-8526-42EE-9FF1-47A747CA16C2}" destId="{D66E79F7-855A-4191-80A0-B94AA16C5298}" srcOrd="1" destOrd="0" presId="urn:microsoft.com/office/officeart/2008/layout/RadialCluster"/>
    <dgm:cxn modelId="{19237EEE-8168-4AA5-AE68-BA67EF9CDB2B}" type="presParOf" srcId="{03112E8F-8526-42EE-9FF1-47A747CA16C2}" destId="{A11FC5F4-6E4F-4B8E-AA3B-8C95266519F9}" srcOrd="2" destOrd="0" presId="urn:microsoft.com/office/officeart/2008/layout/RadialCluster"/>
    <dgm:cxn modelId="{27A53C42-3A93-44AA-B600-DE6713F13201}" type="presParOf" srcId="{03112E8F-8526-42EE-9FF1-47A747CA16C2}" destId="{714122DF-F4C0-4EC9-9DB6-7BF1764F2381}" srcOrd="3" destOrd="0" presId="urn:microsoft.com/office/officeart/2008/layout/RadialCluster"/>
    <dgm:cxn modelId="{4CE31381-FFD4-4500-8DD7-BAA1CC12A5D0}" type="presParOf" srcId="{03112E8F-8526-42EE-9FF1-47A747CA16C2}" destId="{3F5505D6-04C4-4839-A31F-E96AAF40C741}" srcOrd="4" destOrd="0" presId="urn:microsoft.com/office/officeart/2008/layout/RadialCluster"/>
    <dgm:cxn modelId="{5592D424-0DD1-4F6F-9EDA-39F3B434DB9D}" type="presParOf" srcId="{03112E8F-8526-42EE-9FF1-47A747CA16C2}" destId="{8273F24C-42FE-4BAB-8A3F-34BC7A184E2E}" srcOrd="5" destOrd="0" presId="urn:microsoft.com/office/officeart/2008/layout/RadialCluster"/>
    <dgm:cxn modelId="{EC9DFC49-4886-4A5D-B28E-C723C2B76B57}" type="presParOf" srcId="{03112E8F-8526-42EE-9FF1-47A747CA16C2}" destId="{C6170B37-BB21-482C-9649-3BB45D104E45}" srcOrd="6" destOrd="0" presId="urn:microsoft.com/office/officeart/2008/layout/RadialCluster"/>
    <dgm:cxn modelId="{128F2B4A-D9EC-49CC-A166-46B677B3B05A}" type="presParOf" srcId="{03112E8F-8526-42EE-9FF1-47A747CA16C2}" destId="{BEABC5D5-1B85-483A-9030-033BB9CEAA25}" srcOrd="7" destOrd="0" presId="urn:microsoft.com/office/officeart/2008/layout/RadialCluster"/>
    <dgm:cxn modelId="{9F4B4389-5940-4C79-B396-5A14B5B14B1A}" type="presParOf" srcId="{03112E8F-8526-42EE-9FF1-47A747CA16C2}" destId="{2BC4023B-61FC-4274-A18B-33D1DB8613A9}" srcOrd="8" destOrd="0" presId="urn:microsoft.com/office/officeart/2008/layout/RadialCluster"/>
    <dgm:cxn modelId="{51FB70C0-4D80-42FE-8B44-CED7A11948DC}" type="presParOf" srcId="{03112E8F-8526-42EE-9FF1-47A747CA16C2}" destId="{ED94EA4F-2479-4F7A-A9DD-0DB5B2175251}" srcOrd="9" destOrd="0" presId="urn:microsoft.com/office/officeart/2008/layout/RadialCluster"/>
    <dgm:cxn modelId="{606BE644-3AF5-42F9-AAF1-8DBFC9CA2AB9}" type="presParOf" srcId="{03112E8F-8526-42EE-9FF1-47A747CA16C2}" destId="{C6AA149E-FE37-4240-961C-E76166F2B959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F09BE3-15FE-4E23-8744-FB373421D566}">
      <dsp:nvSpPr>
        <dsp:cNvPr id="0" name=""/>
        <dsp:cNvSpPr/>
      </dsp:nvSpPr>
      <dsp:spPr>
        <a:xfrm>
          <a:off x="6146428" y="4075233"/>
          <a:ext cx="5053855" cy="31895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500" kern="1200" dirty="0"/>
            <a:t>Zagrożenia</a:t>
          </a:r>
        </a:p>
      </dsp:txBody>
      <dsp:txXfrm>
        <a:off x="6302128" y="4230933"/>
        <a:ext cx="4742455" cy="2878138"/>
      </dsp:txXfrm>
    </dsp:sp>
    <dsp:sp modelId="{D66E79F7-855A-4191-80A0-B94AA16C5298}">
      <dsp:nvSpPr>
        <dsp:cNvPr id="0" name=""/>
        <dsp:cNvSpPr/>
      </dsp:nvSpPr>
      <dsp:spPr>
        <a:xfrm rot="16220820">
          <a:off x="7756112" y="3142701"/>
          <a:ext cx="18650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5099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FC5F4-6E4F-4B8E-AA3B-8C95266519F9}">
      <dsp:nvSpPr>
        <dsp:cNvPr id="0" name=""/>
        <dsp:cNvSpPr/>
      </dsp:nvSpPr>
      <dsp:spPr>
        <a:xfrm>
          <a:off x="7106133" y="254544"/>
          <a:ext cx="3188197" cy="19556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Utrata siedlisk</a:t>
          </a:r>
        </a:p>
      </dsp:txBody>
      <dsp:txXfrm>
        <a:off x="7201599" y="350010"/>
        <a:ext cx="2997265" cy="1764692"/>
      </dsp:txXfrm>
    </dsp:sp>
    <dsp:sp modelId="{714122DF-F4C0-4EC9-9DB6-7BF1764F2381}">
      <dsp:nvSpPr>
        <dsp:cNvPr id="0" name=""/>
        <dsp:cNvSpPr/>
      </dsp:nvSpPr>
      <dsp:spPr>
        <a:xfrm rot="20537449">
          <a:off x="11164930" y="4636176"/>
          <a:ext cx="14920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2079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505D6-04C4-4839-A31F-E96AAF40C741}">
      <dsp:nvSpPr>
        <dsp:cNvPr id="0" name=""/>
        <dsp:cNvSpPr/>
      </dsp:nvSpPr>
      <dsp:spPr>
        <a:xfrm>
          <a:off x="12621656" y="2571946"/>
          <a:ext cx="4815280" cy="2136990"/>
        </a:xfrm>
        <a:prstGeom prst="roundRect">
          <a:avLst/>
        </a:prstGeom>
        <a:solidFill>
          <a:srgbClr val="FF0016"/>
        </a:solidFill>
        <a:ln>
          <a:solidFill>
            <a:srgbClr val="00B05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Gatunki inwazyjne</a:t>
          </a:r>
        </a:p>
      </dsp:txBody>
      <dsp:txXfrm>
        <a:off x="12725975" y="2676265"/>
        <a:ext cx="4606642" cy="1928352"/>
      </dsp:txXfrm>
    </dsp:sp>
    <dsp:sp modelId="{8273F24C-42FE-4BAB-8A3F-34BC7A184E2E}">
      <dsp:nvSpPr>
        <dsp:cNvPr id="0" name=""/>
        <dsp:cNvSpPr/>
      </dsp:nvSpPr>
      <dsp:spPr>
        <a:xfrm rot="2462702">
          <a:off x="10274797" y="7879787"/>
          <a:ext cx="18731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73186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70B37-BB21-482C-9649-3BB45D104E45}">
      <dsp:nvSpPr>
        <dsp:cNvPr id="0" name=""/>
        <dsp:cNvSpPr/>
      </dsp:nvSpPr>
      <dsp:spPr>
        <a:xfrm>
          <a:off x="10445220" y="8494803"/>
          <a:ext cx="5399512" cy="21369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Zanieczyszczenia</a:t>
          </a:r>
        </a:p>
      </dsp:txBody>
      <dsp:txXfrm>
        <a:off x="10549539" y="8599122"/>
        <a:ext cx="5190874" cy="1928352"/>
      </dsp:txXfrm>
    </dsp:sp>
    <dsp:sp modelId="{BEABC5D5-1B85-483A-9030-033BB9CEAA25}">
      <dsp:nvSpPr>
        <dsp:cNvPr id="0" name=""/>
        <dsp:cNvSpPr/>
      </dsp:nvSpPr>
      <dsp:spPr>
        <a:xfrm rot="8025064">
          <a:off x="5706459" y="7879787"/>
          <a:ext cx="17028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2816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023B-61FC-4274-A18B-33D1DB8613A9}">
      <dsp:nvSpPr>
        <dsp:cNvPr id="0" name=""/>
        <dsp:cNvSpPr/>
      </dsp:nvSpPr>
      <dsp:spPr>
        <a:xfrm>
          <a:off x="1993312" y="8494803"/>
          <a:ext cx="5905765" cy="21369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Nadmierne użytkowanie</a:t>
          </a:r>
        </a:p>
      </dsp:txBody>
      <dsp:txXfrm>
        <a:off x="2097631" y="8599122"/>
        <a:ext cx="5697127" cy="1928352"/>
      </dsp:txXfrm>
    </dsp:sp>
    <dsp:sp modelId="{ED94EA4F-2479-4F7A-A9DD-0DB5B2175251}">
      <dsp:nvSpPr>
        <dsp:cNvPr id="0" name=""/>
        <dsp:cNvSpPr/>
      </dsp:nvSpPr>
      <dsp:spPr>
        <a:xfrm rot="12394716">
          <a:off x="5482173" y="4248900"/>
          <a:ext cx="70131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01310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A149E-FE37-4240-961C-E76166F2B959}">
      <dsp:nvSpPr>
        <dsp:cNvPr id="0" name=""/>
        <dsp:cNvSpPr/>
      </dsp:nvSpPr>
      <dsp:spPr>
        <a:xfrm>
          <a:off x="1672241" y="2061197"/>
          <a:ext cx="3846989" cy="21369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Zmiany klimatu</a:t>
          </a:r>
        </a:p>
      </dsp:txBody>
      <dsp:txXfrm>
        <a:off x="1776560" y="2165516"/>
        <a:ext cx="3638351" cy="19283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F09BE3-15FE-4E23-8744-FB373421D566}">
      <dsp:nvSpPr>
        <dsp:cNvPr id="0" name=""/>
        <dsp:cNvSpPr/>
      </dsp:nvSpPr>
      <dsp:spPr>
        <a:xfrm>
          <a:off x="6373525" y="4159216"/>
          <a:ext cx="5124211" cy="3233940"/>
        </a:xfrm>
        <a:prstGeom prst="roundRect">
          <a:avLst/>
        </a:prstGeom>
        <a:solidFill>
          <a:srgbClr val="FF001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500" kern="1200" dirty="0"/>
            <a:t>Gatunki inwazyjne</a:t>
          </a:r>
        </a:p>
      </dsp:txBody>
      <dsp:txXfrm>
        <a:off x="6531393" y="4317084"/>
        <a:ext cx="4808475" cy="2918204"/>
      </dsp:txXfrm>
    </dsp:sp>
    <dsp:sp modelId="{D66E79F7-855A-4191-80A0-B94AA16C5298}">
      <dsp:nvSpPr>
        <dsp:cNvPr id="0" name=""/>
        <dsp:cNvSpPr/>
      </dsp:nvSpPr>
      <dsp:spPr>
        <a:xfrm rot="16200000">
          <a:off x="7976491" y="3200076"/>
          <a:ext cx="19182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18279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1FC5F4-6E4F-4B8E-AA3B-8C95266519F9}">
      <dsp:nvSpPr>
        <dsp:cNvPr id="0" name=""/>
        <dsp:cNvSpPr/>
      </dsp:nvSpPr>
      <dsp:spPr>
        <a:xfrm>
          <a:off x="6580850" y="258088"/>
          <a:ext cx="4709561" cy="198284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Szybki wzrost</a:t>
          </a:r>
        </a:p>
      </dsp:txBody>
      <dsp:txXfrm>
        <a:off x="6677645" y="354883"/>
        <a:ext cx="4515971" cy="1789258"/>
      </dsp:txXfrm>
    </dsp:sp>
    <dsp:sp modelId="{714122DF-F4C0-4EC9-9DB6-7BF1764F2381}">
      <dsp:nvSpPr>
        <dsp:cNvPr id="0" name=""/>
        <dsp:cNvSpPr/>
      </dsp:nvSpPr>
      <dsp:spPr>
        <a:xfrm rot="20520000">
          <a:off x="11458398" y="4695332"/>
          <a:ext cx="16075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07522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5505D6-04C4-4839-A31F-E96AAF40C741}">
      <dsp:nvSpPr>
        <dsp:cNvPr id="0" name=""/>
        <dsp:cNvSpPr/>
      </dsp:nvSpPr>
      <dsp:spPr>
        <a:xfrm>
          <a:off x="13026582" y="2607750"/>
          <a:ext cx="4652446" cy="2166740"/>
        </a:xfrm>
        <a:prstGeom prst="roundRect">
          <a:avLst/>
        </a:prstGeom>
        <a:solidFill>
          <a:schemeClr val="bg2"/>
        </a:solidFill>
        <a:ln>
          <a:solidFill>
            <a:srgbClr val="00B05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Szeroka tolerancja ekologiczna</a:t>
          </a:r>
        </a:p>
      </dsp:txBody>
      <dsp:txXfrm>
        <a:off x="13132354" y="2713522"/>
        <a:ext cx="4440902" cy="1955196"/>
      </dsp:txXfrm>
    </dsp:sp>
    <dsp:sp modelId="{8273F24C-42FE-4BAB-8A3F-34BC7A184E2E}">
      <dsp:nvSpPr>
        <dsp:cNvPr id="0" name=""/>
        <dsp:cNvSpPr/>
      </dsp:nvSpPr>
      <dsp:spPr>
        <a:xfrm rot="2461172">
          <a:off x="10566292" y="8003109"/>
          <a:ext cx="185871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58714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70B37-BB21-482C-9649-3BB45D104E45}">
      <dsp:nvSpPr>
        <dsp:cNvPr id="0" name=""/>
        <dsp:cNvSpPr/>
      </dsp:nvSpPr>
      <dsp:spPr>
        <a:xfrm>
          <a:off x="11508838" y="8613061"/>
          <a:ext cx="3866829" cy="21667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Brak naturalnych wrogów</a:t>
          </a:r>
        </a:p>
      </dsp:txBody>
      <dsp:txXfrm>
        <a:off x="11614610" y="8718833"/>
        <a:ext cx="3655285" cy="1955196"/>
      </dsp:txXfrm>
    </dsp:sp>
    <dsp:sp modelId="{BEABC5D5-1B85-483A-9030-033BB9CEAA25}">
      <dsp:nvSpPr>
        <dsp:cNvPr id="0" name=""/>
        <dsp:cNvSpPr/>
      </dsp:nvSpPr>
      <dsp:spPr>
        <a:xfrm rot="8049305">
          <a:off x="5923279" y="8003109"/>
          <a:ext cx="17003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00317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4023B-61FC-4274-A18B-33D1DB8613A9}">
      <dsp:nvSpPr>
        <dsp:cNvPr id="0" name=""/>
        <dsp:cNvSpPr/>
      </dsp:nvSpPr>
      <dsp:spPr>
        <a:xfrm>
          <a:off x="2945314" y="8613061"/>
          <a:ext cx="4368039" cy="21667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Duże rozmiary osobników</a:t>
          </a:r>
        </a:p>
      </dsp:txBody>
      <dsp:txXfrm>
        <a:off x="3051086" y="8718833"/>
        <a:ext cx="4156495" cy="1955196"/>
      </dsp:txXfrm>
    </dsp:sp>
    <dsp:sp modelId="{ED94EA4F-2479-4F7A-A9DD-0DB5B2175251}">
      <dsp:nvSpPr>
        <dsp:cNvPr id="0" name=""/>
        <dsp:cNvSpPr/>
      </dsp:nvSpPr>
      <dsp:spPr>
        <a:xfrm rot="12401942">
          <a:off x="5886797" y="4372134"/>
          <a:ext cx="5141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14137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AA149E-FE37-4240-961C-E76166F2B959}">
      <dsp:nvSpPr>
        <dsp:cNvPr id="0" name=""/>
        <dsp:cNvSpPr/>
      </dsp:nvSpPr>
      <dsp:spPr>
        <a:xfrm>
          <a:off x="1447198" y="2089891"/>
          <a:ext cx="4625751" cy="21667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kern="1200" dirty="0"/>
            <a:t>Szybkie i efektywne rozmnażanie</a:t>
          </a:r>
        </a:p>
      </dsp:txBody>
      <dsp:txXfrm>
        <a:off x="1552970" y="2195663"/>
        <a:ext cx="4414207" cy="1955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BC0F-7084-4C9F-B157-046C3CBDF955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7DFC9-24E8-442D-BDAD-54B920CFC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0018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57144-1CBB-4515-B696-16F63A0D6277}" type="datetimeFigureOut">
              <a:rPr lang="en-GB" smtClean="0"/>
              <a:t>29/04/2024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A259D-87B2-48A8-8896-0559A1CBD7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46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12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252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379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503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628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755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880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007" algn="l" defTabSz="182825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A259D-87B2-48A8-8896-0559A1CBD78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837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dk2"/>
                </a:solidFill>
              </a:defRPr>
            </a:lvl1pPr>
          </a:lstStyle>
          <a:p>
            <a:fld id="{D5906656-A9BE-4917-BFD7-16C60DDEE872}" type="datetime1">
              <a:rPr lang="nb-NO" smtClean="0"/>
              <a:t>29.04.2024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dk2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11" name="Bild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84923"/>
            <a:ext cx="2386994" cy="16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680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diagram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iagram 1"/>
          <p:cNvSpPr>
            <a:spLocks noGrp="1"/>
          </p:cNvSpPr>
          <p:nvPr>
            <p:ph type="chart" sz="quarter" idx="11" hasCustomPrompt="1"/>
          </p:nvPr>
        </p:nvSpPr>
        <p:spPr>
          <a:xfrm>
            <a:off x="5742718" y="1168400"/>
            <a:ext cx="17375190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the icon to add a chart</a:t>
            </a:r>
          </a:p>
        </p:txBody>
      </p:sp>
      <p:sp>
        <p:nvSpPr>
          <p:cNvPr id="6" name="Plassholder for innhold 2"/>
          <p:cNvSpPr>
            <a:spLocks noGrp="1"/>
          </p:cNvSpPr>
          <p:nvPr>
            <p:ph idx="12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626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584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abell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abell 1"/>
          <p:cNvSpPr>
            <a:spLocks noGrp="1"/>
          </p:cNvSpPr>
          <p:nvPr>
            <p:ph type="tbl" sz="quarter" idx="12" hasCustomPrompt="1"/>
          </p:nvPr>
        </p:nvSpPr>
        <p:spPr>
          <a:xfrm>
            <a:off x="5742718" y="1168400"/>
            <a:ext cx="17375191" cy="11111129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r>
              <a:rPr lang="en-GB" dirty="0"/>
              <a:t>Click on the icon to add a table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4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Orang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Grønn">
    <p:bg>
      <p:bgPr>
        <a:solidFill>
          <a:srgbClr val="3EA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solidFill>
          <a:srgbClr val="0F3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157" y="5633541"/>
            <a:ext cx="21028462" cy="1384995"/>
          </a:xfrm>
        </p:spPr>
        <p:txBody>
          <a:bodyPr anchor="ctr"/>
          <a:lstStyle>
            <a:lvl1pPr>
              <a:defRPr sz="9000">
                <a:solidFill>
                  <a:schemeClr val="lt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Line 13"/>
          <p:cNvSpPr>
            <a:spLocks noChangeShapeType="1"/>
          </p:cNvSpPr>
          <p:nvPr userDrawn="1"/>
        </p:nvSpPr>
        <p:spPr bwMode="auto">
          <a:xfrm>
            <a:off x="2062163" y="13065857"/>
            <a:ext cx="393700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Line 14"/>
          <p:cNvSpPr>
            <a:spLocks noChangeShapeType="1"/>
          </p:cNvSpPr>
          <p:nvPr userDrawn="1"/>
        </p:nvSpPr>
        <p:spPr bwMode="auto">
          <a:xfrm>
            <a:off x="2455863" y="13065857"/>
            <a:ext cx="219249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7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412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3543261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260474" y="5161524"/>
            <a:ext cx="18332193" cy="2154238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914263" indent="0">
              <a:buNone/>
              <a:defRPr b="1">
                <a:solidFill>
                  <a:schemeClr val="bg1"/>
                </a:solidFill>
              </a:defRPr>
            </a:lvl2pPr>
            <a:lvl3pPr marL="1828526" indent="0">
              <a:buNone/>
              <a:defRPr b="1">
                <a:solidFill>
                  <a:schemeClr val="bg1"/>
                </a:solidFill>
              </a:defRPr>
            </a:lvl3pPr>
            <a:lvl4pPr marL="2742789" indent="0">
              <a:buNone/>
              <a:defRPr b="1">
                <a:solidFill>
                  <a:schemeClr val="bg1"/>
                </a:solidFill>
              </a:defRPr>
            </a:lvl4pPr>
            <a:lvl5pPr marL="3657052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</p:txBody>
      </p:sp>
      <p:pic>
        <p:nvPicPr>
          <p:cNvPr id="6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44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1219041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B743-DBA1-4939-93D7-F15F2C9993F3}" type="datetimeFigureOut">
              <a:rPr lang="pl-PL"/>
              <a:pPr>
                <a:defRPr/>
              </a:pPr>
              <a:t>29.04.2024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330115" y="12711230"/>
            <a:ext cx="7720595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7472925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24D55-C4D2-40F3-948F-675472548B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153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28562" y="5191604"/>
            <a:ext cx="20723701" cy="107721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657124" y="7771501"/>
            <a:ext cx="17066578" cy="35047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1219041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11BAC-08EC-4CD9-A8F0-FA3FB5FF89DF}" type="datetimeFigureOut">
              <a:rPr lang="pl-PL"/>
              <a:pPr>
                <a:defRPr/>
              </a:pPr>
              <a:t>29.04.2024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330115" y="12711230"/>
            <a:ext cx="7720595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7472925" y="12711230"/>
            <a:ext cx="5688859" cy="7301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F3902-F24C-4B27-BBEA-2B249C7752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50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akgrunn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1260157" y="6382328"/>
            <a:ext cx="18332511" cy="1231106"/>
          </a:xfrm>
        </p:spPr>
        <p:txBody>
          <a:bodyPr wrap="square" lIns="0" tIns="0" rIns="0" bIns="0" anchor="ctr">
            <a:sp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9136392" y="12705989"/>
            <a:ext cx="3985698" cy="461665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fld id="{35900153-C3D1-4B62-A437-E57CAB8AEB13}" type="datetime1">
              <a:rPr lang="nb-NO" smtClean="0"/>
              <a:t>29.04.2024</a:t>
            </a:fld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260157" y="12153389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Name</a:t>
            </a:r>
            <a:endParaRPr lang="en-GB" dirty="0"/>
          </a:p>
        </p:txBody>
      </p:sp>
      <p:sp>
        <p:nvSpPr>
          <p:cNvPr id="14" name="Plassholder for teks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" y="12707725"/>
            <a:ext cx="4220063" cy="461665"/>
          </a:xfrm>
        </p:spPr>
        <p:txBody>
          <a:bodyPr anchor="b">
            <a:spAutoFit/>
          </a:bodyPr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 err="1"/>
              <a:t>Title</a:t>
            </a:r>
            <a:endParaRPr lang="en-GB" dirty="0"/>
          </a:p>
        </p:txBody>
      </p:sp>
      <p:sp>
        <p:nvSpPr>
          <p:cNvPr id="17" name="Plassholder for teks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0200074" y="12146546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Office</a:t>
            </a:r>
            <a:endParaRPr lang="en-GB" dirty="0"/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6" hasCustomPrompt="1"/>
          </p:nvPr>
        </p:nvSpPr>
        <p:spPr>
          <a:xfrm>
            <a:off x="10200075" y="12705989"/>
            <a:ext cx="6767125" cy="461665"/>
          </a:xfrm>
        </p:spPr>
        <p:txBody>
          <a:bodyPr wrap="square" anchor="b">
            <a:spAutoFit/>
          </a:bodyPr>
          <a:lstStyle>
            <a:lvl1pPr marL="0" indent="0">
              <a:buNone/>
              <a:defRPr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Company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7" y="679210"/>
            <a:ext cx="2386994" cy="16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7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6" y="3091543"/>
            <a:ext cx="21861705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259560" y="2630802"/>
            <a:ext cx="21861704" cy="461665"/>
          </a:xfrm>
        </p:spPr>
        <p:txBody>
          <a:bodyPr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4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0F3C74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0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14689837" y="-1"/>
            <a:ext cx="9690988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14689837" y="-1"/>
            <a:ext cx="9690988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1260387" y="1097394"/>
            <a:ext cx="12277305" cy="1077218"/>
          </a:xfrm>
        </p:spPr>
        <p:txBody>
          <a:bodyPr/>
          <a:lstStyle>
            <a:lvl1pPr>
              <a:defRPr>
                <a:solidFill>
                  <a:srgbClr val="D8222C"/>
                </a:solidFill>
              </a:defRPr>
            </a:lvl1pPr>
          </a:lstStyle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1260387" y="3091543"/>
            <a:ext cx="12277306" cy="91879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1" hasCustomPrompt="1"/>
          </p:nvPr>
        </p:nvSpPr>
        <p:spPr>
          <a:xfrm>
            <a:off x="1259560" y="2630802"/>
            <a:ext cx="12277305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D8222C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41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60386" y="1167476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736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5742718" y="-1"/>
            <a:ext cx="18638107" cy="1371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0" hasCustomPrompt="1"/>
          </p:nvPr>
        </p:nvSpPr>
        <p:spPr>
          <a:xfrm>
            <a:off x="5742717" y="-1"/>
            <a:ext cx="18638107" cy="13714413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the icon to add picture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1" hasCustomPrompt="1"/>
          </p:nvPr>
        </p:nvSpPr>
        <p:spPr>
          <a:xfrm>
            <a:off x="1260386" y="1629141"/>
            <a:ext cx="4010673" cy="10650388"/>
          </a:xfrm>
        </p:spPr>
        <p:txBody>
          <a:bodyPr/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1259560" y="1168400"/>
            <a:ext cx="4010673" cy="461665"/>
          </a:xfrm>
        </p:spPr>
        <p:txBody>
          <a:bodyPr wrap="square">
            <a:spAutoFit/>
          </a:bodyPr>
          <a:lstStyle>
            <a:lvl1pPr marL="0" indent="0">
              <a:buNone/>
              <a:defRPr b="1">
                <a:solidFill>
                  <a:srgbClr val="0F3C74"/>
                </a:solidFill>
              </a:defRPr>
            </a:lvl1pPr>
          </a:lstStyle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334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8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1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3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260386" y="1097394"/>
            <a:ext cx="21861705" cy="107721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260386" y="2647950"/>
            <a:ext cx="21861705" cy="96315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err="1"/>
              <a:t>Click</a:t>
            </a:r>
            <a:r>
              <a:rPr lang="nb-NO" dirty="0"/>
              <a:t> to </a:t>
            </a:r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text</a:t>
            </a:r>
            <a:endParaRPr lang="nb-NO" dirty="0"/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9" name="Rectangle 5"/>
          <p:cNvSpPr>
            <a:spLocks noChangeArrowheads="1"/>
          </p:cNvSpPr>
          <p:nvPr userDrawn="1"/>
        </p:nvSpPr>
        <p:spPr bwMode="auto">
          <a:xfrm>
            <a:off x="1906588" y="12903932"/>
            <a:ext cx="155575" cy="161925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6"/>
          <p:cNvSpPr>
            <a:spLocks/>
          </p:cNvSpPr>
          <p:nvPr userDrawn="1"/>
        </p:nvSpPr>
        <p:spPr bwMode="auto">
          <a:xfrm>
            <a:off x="1433513" y="12903932"/>
            <a:ext cx="158750" cy="161925"/>
          </a:xfrm>
          <a:custGeom>
            <a:avLst/>
            <a:gdLst>
              <a:gd name="T0" fmla="*/ 100 w 100"/>
              <a:gd name="T1" fmla="*/ 102 h 102"/>
              <a:gd name="T2" fmla="*/ 0 w 100"/>
              <a:gd name="T3" fmla="*/ 102 h 102"/>
              <a:gd name="T4" fmla="*/ 0 w 100"/>
              <a:gd name="T5" fmla="*/ 0 h 102"/>
              <a:gd name="T6" fmla="*/ 100 w 100"/>
              <a:gd name="T7" fmla="*/ 10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" h="102">
                <a:moveTo>
                  <a:pt x="100" y="102"/>
                </a:moveTo>
                <a:lnTo>
                  <a:pt x="0" y="102"/>
                </a:lnTo>
                <a:lnTo>
                  <a:pt x="0" y="0"/>
                </a:lnTo>
                <a:lnTo>
                  <a:pt x="100" y="102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Rectangle 7"/>
          <p:cNvSpPr>
            <a:spLocks noChangeArrowheads="1"/>
          </p:cNvSpPr>
          <p:nvPr userDrawn="1"/>
        </p:nvSpPr>
        <p:spPr bwMode="auto">
          <a:xfrm>
            <a:off x="1277938" y="12903932"/>
            <a:ext cx="155575" cy="319088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8"/>
          <p:cNvSpPr>
            <a:spLocks/>
          </p:cNvSpPr>
          <p:nvPr userDrawn="1"/>
        </p:nvSpPr>
        <p:spPr bwMode="auto">
          <a:xfrm>
            <a:off x="1592263" y="12746770"/>
            <a:ext cx="155575" cy="476250"/>
          </a:xfrm>
          <a:custGeom>
            <a:avLst/>
            <a:gdLst>
              <a:gd name="T0" fmla="*/ 0 w 98"/>
              <a:gd name="T1" fmla="*/ 0 h 300"/>
              <a:gd name="T2" fmla="*/ 0 w 98"/>
              <a:gd name="T3" fmla="*/ 201 h 300"/>
              <a:gd name="T4" fmla="*/ 98 w 98"/>
              <a:gd name="T5" fmla="*/ 300 h 300"/>
              <a:gd name="T6" fmla="*/ 98 w 98"/>
              <a:gd name="T7" fmla="*/ 0 h 300"/>
              <a:gd name="T8" fmla="*/ 0 w 98"/>
              <a:gd name="T9" fmla="*/ 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8" h="300">
                <a:moveTo>
                  <a:pt x="0" y="0"/>
                </a:moveTo>
                <a:lnTo>
                  <a:pt x="0" y="201"/>
                </a:lnTo>
                <a:lnTo>
                  <a:pt x="98" y="300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Rectangle 12"/>
          <p:cNvSpPr>
            <a:spLocks noChangeArrowheads="1"/>
          </p:cNvSpPr>
          <p:nvPr userDrawn="1"/>
        </p:nvSpPr>
        <p:spPr bwMode="auto">
          <a:xfrm>
            <a:off x="1747838" y="12589607"/>
            <a:ext cx="158750" cy="476250"/>
          </a:xfrm>
          <a:prstGeom prst="rect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Line 14"/>
          <p:cNvSpPr>
            <a:spLocks noChangeShapeType="1"/>
          </p:cNvSpPr>
          <p:nvPr userDrawn="1"/>
        </p:nvSpPr>
        <p:spPr bwMode="auto">
          <a:xfrm>
            <a:off x="2062163" y="13065857"/>
            <a:ext cx="22318662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9" name="Line 15"/>
          <p:cNvSpPr>
            <a:spLocks noChangeShapeType="1"/>
          </p:cNvSpPr>
          <p:nvPr userDrawn="1"/>
        </p:nvSpPr>
        <p:spPr bwMode="auto">
          <a:xfrm>
            <a:off x="6350" y="13065857"/>
            <a:ext cx="1271588" cy="0"/>
          </a:xfrm>
          <a:prstGeom prst="line">
            <a:avLst/>
          </a:prstGeom>
          <a:noFill/>
          <a:ln w="19050" cap="rnd">
            <a:solidFill>
              <a:srgbClr val="1D1E1C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4" r:id="rId4"/>
    <p:sldLayoutId id="2147483657" r:id="rId5"/>
    <p:sldLayoutId id="2147483665" r:id="rId6"/>
    <p:sldLayoutId id="2147483658" r:id="rId7"/>
    <p:sldLayoutId id="2147483666" r:id="rId8"/>
    <p:sldLayoutId id="2147483659" r:id="rId9"/>
    <p:sldLayoutId id="2147483660" r:id="rId10"/>
    <p:sldLayoutId id="2147483667" r:id="rId11"/>
    <p:sldLayoutId id="2147483661" r:id="rId12"/>
    <p:sldLayoutId id="2147483668" r:id="rId13"/>
    <p:sldLayoutId id="2147483651" r:id="rId14"/>
    <p:sldLayoutId id="2147483669" r:id="rId15"/>
    <p:sldLayoutId id="2147483670" r:id="rId16"/>
    <p:sldLayoutId id="2147483663" r:id="rId17"/>
    <p:sldLayoutId id="2147483671" r:id="rId18"/>
    <p:sldLayoutId id="2147483672" r:id="rId19"/>
  </p:sldLayoutIdLst>
  <p:hf sldNum="0" hdr="0" ftr="0"/>
  <p:txStyles>
    <p:titleStyle>
      <a:lvl1pPr algn="l" defTabSz="1828526" rtl="0" eaLnBrk="1" latinLnBrk="0" hangingPunct="1">
        <a:lnSpc>
          <a:spcPct val="100000"/>
        </a:lnSpc>
        <a:spcBef>
          <a:spcPct val="0"/>
        </a:spcBef>
        <a:buNone/>
        <a:defRPr sz="7000" b="1" kern="1200">
          <a:solidFill>
            <a:srgbClr val="0F3C74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828526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1pPr>
      <a:lvl2pPr marL="1371394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2pPr>
      <a:lvl3pPr marL="2285657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3pPr>
      <a:lvl4pPr marL="3199920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4pPr>
      <a:lvl5pPr marL="4114183" indent="-457131" algn="l" defTabSz="1828526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000" kern="1200">
          <a:solidFill>
            <a:schemeClr val="dk2"/>
          </a:solidFill>
          <a:latin typeface="+mn-lt"/>
          <a:ea typeface="+mn-ea"/>
          <a:cs typeface="+mn-cs"/>
        </a:defRPr>
      </a:lvl5pPr>
      <a:lvl6pPr marL="5028446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708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971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1234" indent="-457131" algn="l" defTabSz="18285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26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526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789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7051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1314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577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840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4103" algn="l" defTabSz="1828526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signlooter.com/crops-clipart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pngall.com/calendar-p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signlooter.com/crops-clipart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pngall.com/calendar-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signlooter.com/crops-clipart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pngall.com/calendar-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signlooter.com/crops-clipart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pngall.com/calendar-pn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signlooter.com/crops-clipart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pngall.com/calendar-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signlooter.com/crops-clipart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pngall.com/calendar-pn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signlooter.com/crops-clipart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pngall.com/calendar-p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signlooter.com/crops-clipart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pngall.com/calendar-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designlooter.com/crops-clipart.html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://www.pngall.com/calendar-pn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68188" y="2170557"/>
            <a:ext cx="22160753" cy="7878247"/>
          </a:xfrm>
        </p:spPr>
        <p:txBody>
          <a:bodyPr/>
          <a:lstStyle/>
          <a:p>
            <a:pPr algn="ctr"/>
            <a:r>
              <a:rPr lang="pl-PL" sz="10798" dirty="0"/>
              <a:t>Inwazja obcych</a:t>
            </a:r>
            <a:br>
              <a:rPr lang="pl-PL" sz="10798" dirty="0"/>
            </a:br>
            <a:br>
              <a:rPr lang="pl-PL" dirty="0"/>
            </a:br>
            <a:r>
              <a:rPr lang="pl-PL" sz="5599" dirty="0"/>
              <a:t>Warsztaty dla dzieci i młodzieży organizowane w ramach projektu</a:t>
            </a:r>
            <a:br>
              <a:rPr lang="pl-PL" sz="5599" dirty="0"/>
            </a:br>
            <a:r>
              <a:rPr lang="pl-PL" sz="5599" dirty="0"/>
              <a:t> „Zintegrowane podejście do ochrony ekosystemów przed inwazyjnymi roślinami obcymi w południowej Polsce”</a:t>
            </a:r>
            <a:br>
              <a:rPr lang="pl-PL" sz="5599" dirty="0"/>
            </a:br>
            <a:br>
              <a:rPr lang="pl-PL" sz="5599" dirty="0"/>
            </a:br>
            <a:r>
              <a:rPr lang="pl-PL" sz="5000" b="0" dirty="0"/>
              <a:t>dr inż. Dorota Gala-Czekaj, dr Agnieszka Siemieniuk</a:t>
            </a:r>
            <a:br>
              <a:rPr lang="pl-PL" sz="5000" dirty="0"/>
            </a:br>
            <a:endParaRPr lang="en-GB" sz="5000" b="0" u="sng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9684B47-5BAE-49A0-B114-9C6017E8A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6349" y="11149781"/>
            <a:ext cx="24380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t="23848"/>
          <a:stretch/>
        </p:blipFill>
        <p:spPr>
          <a:xfrm>
            <a:off x="13742893" y="10048804"/>
            <a:ext cx="10323119" cy="30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29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ndoo.jw.lt/Animasi/Alam/Bunga/little_girl_smellingb_wapday-co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856" y="421249"/>
            <a:ext cx="7888664" cy="7888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3" descr="BirdofParadise-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6753" y="5006879"/>
            <a:ext cx="3684494" cy="2778595"/>
          </a:xfrm>
          <a:prstGeom prst="rect">
            <a:avLst/>
          </a:prstGeom>
          <a:noFill/>
        </p:spPr>
      </p:pic>
      <p:pic>
        <p:nvPicPr>
          <p:cNvPr id="12" name="Picture 2" descr="http://indoo.jw.lt/Animasi/Alam/Bunga/little_girl_smellingb_wapday-co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65051" y="403954"/>
            <a:ext cx="7910256" cy="790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http://data1.whicdn.com/images/37854800/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4561" y="6938924"/>
            <a:ext cx="8380489" cy="555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34"/>
          <p:cNvGrpSpPr>
            <a:grpSpLocks/>
          </p:cNvGrpSpPr>
          <p:nvPr/>
        </p:nvGrpSpPr>
        <p:grpSpPr bwMode="auto">
          <a:xfrm>
            <a:off x="16432306" y="5006879"/>
            <a:ext cx="6734485" cy="2778595"/>
            <a:chOff x="295" y="709"/>
            <a:chExt cx="2767" cy="1140"/>
          </a:xfrm>
        </p:grpSpPr>
        <p:pic>
          <p:nvPicPr>
            <p:cNvPr id="19" name="Picture 35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" y="709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0" name="Picture 36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1" name="Picture 37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5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2" name="Picture 38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3" name="Picture 39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4" name="Picture 40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" y="709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5" name="Picture 41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6" name="Picture 42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" y="709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7" name="Picture 43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8" name="Picture 44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29" name="Picture 45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30" name="Picture 46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31" name="Picture 47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</p:grpSp>
      <p:grpSp>
        <p:nvGrpSpPr>
          <p:cNvPr id="32" name="Group 34"/>
          <p:cNvGrpSpPr>
            <a:grpSpLocks/>
          </p:cNvGrpSpPr>
          <p:nvPr/>
        </p:nvGrpSpPr>
        <p:grpSpPr bwMode="auto">
          <a:xfrm>
            <a:off x="8341520" y="9789924"/>
            <a:ext cx="6293224" cy="2532062"/>
            <a:chOff x="295" y="709"/>
            <a:chExt cx="2767" cy="1140"/>
          </a:xfrm>
        </p:grpSpPr>
        <p:pic>
          <p:nvPicPr>
            <p:cNvPr id="33" name="Picture 35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" y="709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34" name="Picture 36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35" name="Picture 37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5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36" name="Picture 38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37" name="Picture 39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38" name="Picture 40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" y="709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39" name="Picture 41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40" name="Picture 42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" y="709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41" name="Picture 43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42" name="Picture 44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43" name="Picture 45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44" name="Picture 46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0" y="754"/>
              <a:ext cx="1452" cy="1095"/>
            </a:xfrm>
            <a:prstGeom prst="rect">
              <a:avLst/>
            </a:prstGeom>
            <a:noFill/>
          </p:spPr>
        </p:pic>
        <p:pic>
          <p:nvPicPr>
            <p:cNvPr id="45" name="Picture 47" descr="BirdofParadise-1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2" y="754"/>
              <a:ext cx="1452" cy="1095"/>
            </a:xfrm>
            <a:prstGeom prst="rect">
              <a:avLst/>
            </a:prstGeom>
            <a:noFill/>
          </p:spPr>
        </p:pic>
      </p:grpSp>
      <p:pic>
        <p:nvPicPr>
          <p:cNvPr id="46" name="Picture 6" descr="http://image.fg-a.com/birds/bird-flying-animated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68639" y="1291572"/>
            <a:ext cx="3070399" cy="207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72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968580" y="559150"/>
            <a:ext cx="12277305" cy="107721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Nawłoć kanadyjska</a:t>
            </a:r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566720" y="2200423"/>
            <a:ext cx="13837964" cy="10543912"/>
          </a:xfrm>
        </p:spPr>
        <p:txBody>
          <a:bodyPr/>
          <a:lstStyle/>
          <a:p>
            <a:pPr>
              <a:spcBef>
                <a:spcPts val="7000"/>
              </a:spcBef>
            </a:pPr>
            <a:r>
              <a:rPr lang="pl-PL" sz="4500" dirty="0"/>
              <a:t>Pochodzenie: </a:t>
            </a:r>
            <a:r>
              <a:rPr lang="pl-PL" sz="4500" b="0" dirty="0"/>
              <a:t>Ameryka Północna (wschodnia część)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Czas sprowadzenia do Polski: </a:t>
            </a:r>
            <a:r>
              <a:rPr lang="pl-PL" sz="4500" b="0" dirty="0"/>
              <a:t>1872 r.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Cel sprowadzenia do Polski: </a:t>
            </a:r>
            <a:r>
              <a:rPr lang="pl-PL" sz="4500" b="0" dirty="0"/>
              <a:t>roślina ozdobna</a:t>
            </a:r>
          </a:p>
          <a:p>
            <a:pPr algn="just">
              <a:spcBef>
                <a:spcPts val="8000"/>
              </a:spcBef>
              <a:spcAft>
                <a:spcPts val="1000"/>
              </a:spcAft>
            </a:pPr>
            <a:r>
              <a:rPr lang="pl-PL" sz="4500" dirty="0"/>
              <a:t>Czynniki warunkujące sukces ekologiczny: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dwojaki sposób rozmnażania (przez kłącza i nasiona);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produkowanie ogromnej liczby nasion, które przenoszone są przez wiatr na duże odległości;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nierównomierne kiełkowanie nasion w sezonie wegetacyjnym;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szybszy wzrost w porównaniu do gatunków rodzimych.</a:t>
            </a:r>
          </a:p>
        </p:txBody>
      </p:sp>
      <p:pic>
        <p:nvPicPr>
          <p:cNvPr id="1028" name="Picture 4" descr="Dom clipart. Darmowe pobieranie. | Creazilla">
            <a:extLst>
              <a:ext uri="{FF2B5EF4-FFF2-40B4-BE49-F238E27FC236}">
                <a16:creationId xmlns:a16="http://schemas.microsoft.com/office/drawing/2014/main" id="{67B493AF-B2CB-4328-9893-FEC7F7C4A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" y="1773308"/>
            <a:ext cx="1372673" cy="13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385514-B799-4A8E-BC6C-E5236385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311" y="3642915"/>
            <a:ext cx="1394268" cy="11859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FF923-50D5-47C7-A2FB-8EF3B6167015}"/>
              </a:ext>
            </a:extLst>
          </p:cNvPr>
          <p:cNvSpPr txBox="1"/>
          <p:nvPr/>
        </p:nvSpPr>
        <p:spPr>
          <a:xfrm>
            <a:off x="16798738" y="13126583"/>
            <a:ext cx="758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Fot. Dorota Gala-Czekaj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471C0B-6B6E-4D6A-AAFC-2E3C89F5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6432" y="6540874"/>
            <a:ext cx="1484147" cy="1684506"/>
          </a:xfrm>
          <a:prstGeom prst="rect">
            <a:avLst/>
          </a:prstGeom>
        </p:spPr>
      </p:pic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rcRect t="4336" b="4336"/>
          <a:stretch>
            <a:fillRect/>
          </a:stretch>
        </p:blipFill>
        <p:spPr>
          <a:xfrm>
            <a:off x="16820825" y="0"/>
            <a:ext cx="7560000" cy="13088345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9" y="4980289"/>
            <a:ext cx="1409180" cy="14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968580" y="559150"/>
            <a:ext cx="12277305" cy="107721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Nawłoć olbrzymia (późna)</a:t>
            </a:r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566720" y="2200423"/>
            <a:ext cx="13837964" cy="10543912"/>
          </a:xfrm>
        </p:spPr>
        <p:txBody>
          <a:bodyPr/>
          <a:lstStyle/>
          <a:p>
            <a:pPr>
              <a:spcBef>
                <a:spcPts val="7000"/>
              </a:spcBef>
            </a:pPr>
            <a:r>
              <a:rPr lang="pl-PL" sz="4500" dirty="0"/>
              <a:t>Pochodzenie: </a:t>
            </a:r>
            <a:r>
              <a:rPr lang="pl-PL" sz="4500" b="0" dirty="0"/>
              <a:t>Ameryka Północna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Czas sprowadzenia do Polski: </a:t>
            </a:r>
            <a:r>
              <a:rPr lang="pl-PL" sz="4500" b="0" dirty="0"/>
              <a:t>1853 r.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Cel sprowadzenia do Polski: </a:t>
            </a:r>
            <a:r>
              <a:rPr lang="pl-PL" sz="4500" b="0" dirty="0"/>
              <a:t>roślina ozdobna</a:t>
            </a:r>
          </a:p>
          <a:p>
            <a:pPr algn="just">
              <a:spcBef>
                <a:spcPts val="8000"/>
              </a:spcBef>
              <a:spcAft>
                <a:spcPts val="1000"/>
              </a:spcAft>
            </a:pPr>
            <a:r>
              <a:rPr lang="pl-PL" sz="4500" dirty="0"/>
              <a:t>Czynniki warunkujące sukces ekologiczny: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dwojaki sposób rozmnażania (przez kłącza i nasiona);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produkowanie ogromnej liczby nasion, które przenoszone są przez wiatr na duże odległości;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nierównomierne kiełkowanie nasion w sezonie wegetacyjnym;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szybszy wzrost w porównaniu do gatunków rodzimych.</a:t>
            </a:r>
          </a:p>
        </p:txBody>
      </p:sp>
      <p:pic>
        <p:nvPicPr>
          <p:cNvPr id="1028" name="Picture 4" descr="Dom clipart. Darmowe pobieranie. | Creazilla">
            <a:extLst>
              <a:ext uri="{FF2B5EF4-FFF2-40B4-BE49-F238E27FC236}">
                <a16:creationId xmlns:a16="http://schemas.microsoft.com/office/drawing/2014/main" id="{67B493AF-B2CB-4328-9893-FEC7F7C4A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" y="1773308"/>
            <a:ext cx="1372673" cy="13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385514-B799-4A8E-BC6C-E5236385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311" y="3642915"/>
            <a:ext cx="1394268" cy="11859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FF923-50D5-47C7-A2FB-8EF3B6167015}"/>
              </a:ext>
            </a:extLst>
          </p:cNvPr>
          <p:cNvSpPr txBox="1"/>
          <p:nvPr/>
        </p:nvSpPr>
        <p:spPr>
          <a:xfrm>
            <a:off x="16798738" y="13126583"/>
            <a:ext cx="758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Fot. Barbara Tokarska-Guzik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471C0B-6B6E-4D6A-AAFC-2E3C89F5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6432" y="6540874"/>
            <a:ext cx="1484147" cy="16845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9" y="4980289"/>
            <a:ext cx="1409180" cy="1409180"/>
          </a:xfrm>
          <a:prstGeom prst="rect">
            <a:avLst/>
          </a:prstGeom>
        </p:spPr>
      </p:pic>
      <p:pic>
        <p:nvPicPr>
          <p:cNvPr id="12" name="Symbol zastępczy obrazu 11"/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2607" r="2607"/>
          <a:stretch>
            <a:fillRect/>
          </a:stretch>
        </p:blipFill>
        <p:spPr>
          <a:xfrm>
            <a:off x="16820825" y="0"/>
            <a:ext cx="7559999" cy="131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968580" y="559150"/>
            <a:ext cx="12277305" cy="107721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Niecierpek gruczołowaty</a:t>
            </a:r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566720" y="2200423"/>
            <a:ext cx="13837964" cy="11898129"/>
          </a:xfrm>
        </p:spPr>
        <p:txBody>
          <a:bodyPr/>
          <a:lstStyle/>
          <a:p>
            <a:pPr>
              <a:spcBef>
                <a:spcPts val="7000"/>
              </a:spcBef>
            </a:pPr>
            <a:r>
              <a:rPr lang="pl-PL" sz="4500" dirty="0"/>
              <a:t>Pochodzenie: </a:t>
            </a:r>
            <a:r>
              <a:rPr lang="pl-PL" sz="4500" b="0" dirty="0"/>
              <a:t>Azja Środkowa (Himalaje)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Czas sprowadzenia do Polski: </a:t>
            </a:r>
            <a:r>
              <a:rPr lang="pl-PL" sz="4500" b="0" dirty="0"/>
              <a:t>1890 r.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Cel sprowadzenia do Polski: </a:t>
            </a:r>
            <a:r>
              <a:rPr lang="pl-PL" sz="4500" b="0" dirty="0"/>
              <a:t>roślina ozdobna i miododajna</a:t>
            </a:r>
          </a:p>
          <a:p>
            <a:pPr algn="just">
              <a:spcBef>
                <a:spcPts val="8000"/>
              </a:spcBef>
              <a:spcAft>
                <a:spcPts val="1000"/>
              </a:spcAft>
            </a:pPr>
            <a:r>
              <a:rPr lang="pl-PL" sz="4500" dirty="0"/>
              <a:t>Czynniki warunkujące sukces ekologiczny: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szybki wzrost siewek;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substancje wydzielane przez korzenie mogą hamować kiełkowanie innych roślin;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nasiona wyrzucane są z pękających torebek na odległość nawet do 5 m, a te które wpadną do rzek i strumieni przenoszone są na znaczne odległości.</a:t>
            </a:r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</p:txBody>
      </p:sp>
      <p:pic>
        <p:nvPicPr>
          <p:cNvPr id="1028" name="Picture 4" descr="Dom clipart. Darmowe pobieranie. | Creazilla">
            <a:extLst>
              <a:ext uri="{FF2B5EF4-FFF2-40B4-BE49-F238E27FC236}">
                <a16:creationId xmlns:a16="http://schemas.microsoft.com/office/drawing/2014/main" id="{67B493AF-B2CB-4328-9893-FEC7F7C4A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" y="1773308"/>
            <a:ext cx="1372673" cy="13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385514-B799-4A8E-BC6C-E5236385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311" y="3642915"/>
            <a:ext cx="1394268" cy="11859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FF923-50D5-47C7-A2FB-8EF3B6167015}"/>
              </a:ext>
            </a:extLst>
          </p:cNvPr>
          <p:cNvSpPr txBox="1"/>
          <p:nvPr/>
        </p:nvSpPr>
        <p:spPr>
          <a:xfrm>
            <a:off x="16798738" y="13126583"/>
            <a:ext cx="758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Fot. Teresa Dąbkowska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471C0B-6B6E-4D6A-AAFC-2E3C89F5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11371" y="6563291"/>
            <a:ext cx="1484147" cy="16845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9" y="4980289"/>
            <a:ext cx="1409180" cy="1409180"/>
          </a:xfrm>
          <a:prstGeom prst="rect">
            <a:avLst/>
          </a:prstGeom>
        </p:spPr>
      </p:pic>
      <p:pic>
        <p:nvPicPr>
          <p:cNvPr id="11" name="Symbol zastępczy obrazu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/>
          <a:srcRect l="14930" r="14930" b="5479"/>
          <a:stretch/>
        </p:blipFill>
        <p:spPr>
          <a:xfrm>
            <a:off x="16798925" y="0"/>
            <a:ext cx="7581900" cy="131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968580" y="559150"/>
            <a:ext cx="12277305" cy="107721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Niecierpek drobnokwiatowy</a:t>
            </a:r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566720" y="2200423"/>
            <a:ext cx="13837964" cy="12208470"/>
          </a:xfrm>
        </p:spPr>
        <p:txBody>
          <a:bodyPr/>
          <a:lstStyle/>
          <a:p>
            <a:pPr>
              <a:spcBef>
                <a:spcPts val="7000"/>
              </a:spcBef>
            </a:pPr>
            <a:r>
              <a:rPr lang="pl-PL" sz="4500" dirty="0"/>
              <a:t>Pochodzenie: </a:t>
            </a:r>
            <a:r>
              <a:rPr lang="pl-PL" sz="4500" b="0" dirty="0"/>
              <a:t>Azja Środkowa i Wschodnia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Czas sprowadzenia do Polski: </a:t>
            </a:r>
            <a:r>
              <a:rPr lang="pl-PL" sz="4500" b="0" dirty="0"/>
              <a:t>1850 r.</a:t>
            </a:r>
          </a:p>
          <a:p>
            <a:pPr algn="just">
              <a:spcBef>
                <a:spcPts val="7000"/>
              </a:spcBef>
            </a:pPr>
            <a:r>
              <a:rPr lang="pl-PL" sz="4500" dirty="0"/>
              <a:t>Cel sprowadzenia do Polski: </a:t>
            </a:r>
            <a:r>
              <a:rPr lang="pl-PL" sz="4500" b="0" dirty="0"/>
              <a:t>roślina ozdobna</a:t>
            </a:r>
          </a:p>
          <a:p>
            <a:pPr algn="just">
              <a:spcBef>
                <a:spcPts val="7000"/>
              </a:spcBef>
            </a:pPr>
            <a:r>
              <a:rPr lang="pl-PL" sz="4500" dirty="0"/>
              <a:t> Czynniki warunkujące sukces ekologiczny: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nasiona wyrzucane są z pękających torebek na odległość nawet do 3 m, ale mogą rozprzestrzeniać się na wiele sposobów innych sposób, m.in. poprzez zwierzęta, cieki wodne czy z transportem towarów lub gleby;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300" b="0" dirty="0"/>
              <a:t>długi okres kiełkowania (wiosna-lato).</a:t>
            </a:r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</p:txBody>
      </p:sp>
      <p:pic>
        <p:nvPicPr>
          <p:cNvPr id="1028" name="Picture 4" descr="Dom clipart. Darmowe pobieranie. | Creazilla">
            <a:extLst>
              <a:ext uri="{FF2B5EF4-FFF2-40B4-BE49-F238E27FC236}">
                <a16:creationId xmlns:a16="http://schemas.microsoft.com/office/drawing/2014/main" id="{67B493AF-B2CB-4328-9893-FEC7F7C4A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" y="1773308"/>
            <a:ext cx="1372673" cy="13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385514-B799-4A8E-BC6C-E5236385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311" y="3642915"/>
            <a:ext cx="1394268" cy="11859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FF923-50D5-47C7-A2FB-8EF3B6167015}"/>
              </a:ext>
            </a:extLst>
          </p:cNvPr>
          <p:cNvSpPr txBox="1"/>
          <p:nvPr/>
        </p:nvSpPr>
        <p:spPr>
          <a:xfrm>
            <a:off x="16798738" y="13126583"/>
            <a:ext cx="758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Fot. Teresa Dąbkowska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471C0B-6B6E-4D6A-AAFC-2E3C89F5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8519" y="6620152"/>
            <a:ext cx="1484147" cy="16845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9" y="4980289"/>
            <a:ext cx="1409180" cy="1409180"/>
          </a:xfrm>
          <a:prstGeom prst="rect">
            <a:avLst/>
          </a:prstGeom>
        </p:spPr>
      </p:pic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4" r="28404"/>
          <a:stretch>
            <a:fillRect/>
          </a:stretch>
        </p:blipFill>
        <p:spPr>
          <a:xfrm>
            <a:off x="16821150" y="0"/>
            <a:ext cx="7559675" cy="13127038"/>
          </a:xfrm>
        </p:spPr>
      </p:pic>
    </p:spTree>
    <p:extLst>
      <p:ext uri="{BB962C8B-B14F-4D97-AF65-F5344CB8AC3E}">
        <p14:creationId xmlns:p14="http://schemas.microsoft.com/office/powerpoint/2010/main" val="5426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968580" y="559150"/>
            <a:ext cx="12277305" cy="107721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Barszcz Sosnowskiego</a:t>
            </a:r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566720" y="2200423"/>
            <a:ext cx="13837964" cy="15240069"/>
          </a:xfrm>
        </p:spPr>
        <p:txBody>
          <a:bodyPr/>
          <a:lstStyle/>
          <a:p>
            <a:pPr>
              <a:spcBef>
                <a:spcPts val="7000"/>
              </a:spcBef>
            </a:pPr>
            <a:r>
              <a:rPr lang="pl-PL" sz="4500" dirty="0"/>
              <a:t>Pochodzenie: </a:t>
            </a:r>
            <a:r>
              <a:rPr lang="pl-PL" sz="4500" b="0" dirty="0"/>
              <a:t>Azja (Kaukaz i tereny przyległe)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Czas sprowadzenia do Polski: </a:t>
            </a:r>
            <a:r>
              <a:rPr lang="pl-PL" sz="4500" b="0" dirty="0"/>
              <a:t>ok. 1980 r.</a:t>
            </a:r>
          </a:p>
          <a:p>
            <a:pPr algn="just">
              <a:spcBef>
                <a:spcPts val="7000"/>
              </a:spcBef>
            </a:pPr>
            <a:r>
              <a:rPr lang="pl-PL" sz="4500" dirty="0"/>
              <a:t>Cel sprowadzenia do Polski: </a:t>
            </a:r>
            <a:r>
              <a:rPr lang="pl-PL" sz="4500" b="0" dirty="0"/>
              <a:t>roślina pastewna</a:t>
            </a:r>
          </a:p>
          <a:p>
            <a:pPr algn="just">
              <a:spcBef>
                <a:spcPts val="8000"/>
              </a:spcBef>
              <a:spcAft>
                <a:spcPts val="1000"/>
              </a:spcAft>
            </a:pPr>
            <a:r>
              <a:rPr lang="pl-PL" sz="4500" dirty="0"/>
              <a:t>Czynniki warunkujące sukces ekologiczny: </a:t>
            </a:r>
            <a:endParaRPr lang="pl-PL" sz="4500" b="0" dirty="0"/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znaczne rozmiary osobników,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produkowanie ogromnej liczby nasion (ok. 20 000, do nawet 100 000 szt./osobnika);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częste występowanie na terenach nadrzecznych i przenoszenie nasion przez wody płynące;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tworzenie dużej liczby młodych osobników i zasobnego banku nasion. 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</p:txBody>
      </p:sp>
      <p:pic>
        <p:nvPicPr>
          <p:cNvPr id="1028" name="Picture 4" descr="Dom clipart. Darmowe pobieranie. | Creazilla">
            <a:extLst>
              <a:ext uri="{FF2B5EF4-FFF2-40B4-BE49-F238E27FC236}">
                <a16:creationId xmlns:a16="http://schemas.microsoft.com/office/drawing/2014/main" id="{67B493AF-B2CB-4328-9893-FEC7F7C4A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" y="1773308"/>
            <a:ext cx="1372673" cy="13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385514-B799-4A8E-BC6C-E5236385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311" y="3642915"/>
            <a:ext cx="1394268" cy="11859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FF923-50D5-47C7-A2FB-8EF3B6167015}"/>
              </a:ext>
            </a:extLst>
          </p:cNvPr>
          <p:cNvSpPr txBox="1"/>
          <p:nvPr/>
        </p:nvSpPr>
        <p:spPr>
          <a:xfrm>
            <a:off x="16798738" y="13126583"/>
            <a:ext cx="758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Fot. Dorota Gala-Czekaj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471C0B-6B6E-4D6A-AAFC-2E3C89F5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22168" y="6563519"/>
            <a:ext cx="1484147" cy="16845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9" y="4980289"/>
            <a:ext cx="1409180" cy="1409180"/>
          </a:xfrm>
          <a:prstGeom prst="rect">
            <a:avLst/>
          </a:prstGeom>
        </p:spPr>
      </p:pic>
      <p:pic>
        <p:nvPicPr>
          <p:cNvPr id="10" name="Symbol zastępczy obrazu 9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" b="1229"/>
          <a:stretch>
            <a:fillRect/>
          </a:stretch>
        </p:blipFill>
        <p:spPr>
          <a:xfrm>
            <a:off x="16821150" y="0"/>
            <a:ext cx="7559675" cy="13127038"/>
          </a:xfrm>
        </p:spPr>
      </p:pic>
    </p:spTree>
    <p:extLst>
      <p:ext uri="{BB962C8B-B14F-4D97-AF65-F5344CB8AC3E}">
        <p14:creationId xmlns:p14="http://schemas.microsoft.com/office/powerpoint/2010/main" val="7894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968580" y="559150"/>
            <a:ext cx="12277305" cy="107721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Barszcz Mantegazziego</a:t>
            </a:r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566720" y="2200423"/>
            <a:ext cx="13837964" cy="17214969"/>
          </a:xfrm>
        </p:spPr>
        <p:txBody>
          <a:bodyPr/>
          <a:lstStyle/>
          <a:p>
            <a:pPr>
              <a:spcBef>
                <a:spcPts val="7000"/>
              </a:spcBef>
            </a:pPr>
            <a:r>
              <a:rPr lang="pl-PL" sz="4500" dirty="0"/>
              <a:t>Pochodzenie: </a:t>
            </a:r>
            <a:r>
              <a:rPr lang="pl-PL" sz="4500" b="0" dirty="0"/>
              <a:t>Azja (Kaukaz i tereny przyległe)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Czas sprowadzenia do Polski: </a:t>
            </a:r>
            <a:r>
              <a:rPr lang="pl-PL" sz="4500" b="0" dirty="0"/>
              <a:t>1973 r.</a:t>
            </a:r>
          </a:p>
          <a:p>
            <a:pPr algn="just">
              <a:spcBef>
                <a:spcPts val="7000"/>
              </a:spcBef>
            </a:pPr>
            <a:r>
              <a:rPr lang="pl-PL" sz="4500" dirty="0"/>
              <a:t>Cel sprowadzenia do Polski: </a:t>
            </a:r>
            <a:r>
              <a:rPr lang="pl-PL" sz="4500" b="0" dirty="0"/>
              <a:t>roślina ozdobna (?)</a:t>
            </a:r>
          </a:p>
          <a:p>
            <a:pPr algn="just">
              <a:spcBef>
                <a:spcPts val="8000"/>
              </a:spcBef>
              <a:spcAft>
                <a:spcPts val="1000"/>
              </a:spcAft>
            </a:pPr>
            <a:r>
              <a:rPr lang="pl-PL" sz="4500" dirty="0"/>
              <a:t>Czynniki warunkujące sukces ekologiczny: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znaczne rozmiary osobników;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duża liczba produkowanych nasion (ok. 20 000 szt./osobnika) i ich wysoka żywotność;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częste występowanie na terenach nadrzecznych i przenoszenie nasion przez wody płynące; </a:t>
            </a:r>
          </a:p>
          <a:p>
            <a:pPr marL="685800" indent="-685800" algn="just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tworzenie dużej liczby młodych osobników i zasobnego banku nasion. </a:t>
            </a:r>
          </a:p>
          <a:p>
            <a:pPr algn="just">
              <a:spcBef>
                <a:spcPts val="8000"/>
              </a:spcBef>
              <a:spcAft>
                <a:spcPts val="1000"/>
              </a:spcAft>
            </a:pPr>
            <a:endParaRPr lang="pl-PL" sz="4500" dirty="0"/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</p:txBody>
      </p:sp>
      <p:pic>
        <p:nvPicPr>
          <p:cNvPr id="1028" name="Picture 4" descr="Dom clipart. Darmowe pobieranie. | Creazilla">
            <a:extLst>
              <a:ext uri="{FF2B5EF4-FFF2-40B4-BE49-F238E27FC236}">
                <a16:creationId xmlns:a16="http://schemas.microsoft.com/office/drawing/2014/main" id="{67B493AF-B2CB-4328-9893-FEC7F7C4A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" y="1773308"/>
            <a:ext cx="1372673" cy="13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385514-B799-4A8E-BC6C-E5236385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311" y="3642915"/>
            <a:ext cx="1394268" cy="11859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FF923-50D5-47C7-A2FB-8EF3B6167015}"/>
              </a:ext>
            </a:extLst>
          </p:cNvPr>
          <p:cNvSpPr txBox="1"/>
          <p:nvPr/>
        </p:nvSpPr>
        <p:spPr>
          <a:xfrm>
            <a:off x="16798738" y="13126583"/>
            <a:ext cx="758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Fot. Dorota Gala-Czekaj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471C0B-6B6E-4D6A-AAFC-2E3C89F5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7906" y="6563519"/>
            <a:ext cx="1484147" cy="16845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9" y="4980289"/>
            <a:ext cx="1409180" cy="1409180"/>
          </a:xfrm>
          <a:prstGeom prst="rect">
            <a:avLst/>
          </a:prstGeom>
        </p:spPr>
      </p:pic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7843"/>
          <a:stretch>
            <a:fillRect/>
          </a:stretch>
        </p:blipFill>
        <p:spPr>
          <a:xfrm>
            <a:off x="16798738" y="0"/>
            <a:ext cx="7582087" cy="13126583"/>
          </a:xfrm>
        </p:spPr>
      </p:pic>
    </p:spTree>
    <p:extLst>
      <p:ext uri="{BB962C8B-B14F-4D97-AF65-F5344CB8AC3E}">
        <p14:creationId xmlns:p14="http://schemas.microsoft.com/office/powerpoint/2010/main" val="224390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F28A342-C0E8-4A66-A9CA-C3B5B5F2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18" y="550490"/>
            <a:ext cx="16265237" cy="122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090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0" y="559150"/>
            <a:ext cx="16798738" cy="107721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Rdestowiec ostrokończysty (japoński)</a:t>
            </a:r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566720" y="2200423"/>
            <a:ext cx="13837964" cy="17907466"/>
          </a:xfrm>
        </p:spPr>
        <p:txBody>
          <a:bodyPr/>
          <a:lstStyle/>
          <a:p>
            <a:pPr>
              <a:spcBef>
                <a:spcPts val="7000"/>
              </a:spcBef>
            </a:pPr>
            <a:r>
              <a:rPr lang="pl-PL" sz="4500" dirty="0"/>
              <a:t>Pochodzenie: </a:t>
            </a:r>
            <a:r>
              <a:rPr lang="pl-PL" sz="4500" b="0" dirty="0"/>
              <a:t>Azja Wschodnia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Czas sprowadzenia do Polski: </a:t>
            </a:r>
            <a:r>
              <a:rPr lang="pl-PL" sz="4500" b="0" dirty="0"/>
              <a:t>1882 r.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Cel sprowadzenia do Polski: </a:t>
            </a:r>
            <a:r>
              <a:rPr lang="pl-PL" sz="4500" b="0" dirty="0"/>
              <a:t>roślina ozdobna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Czynniki warunkujące sukces ekologiczny: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duże zdolności wegetatywnego rozmnażania poprzez kłącza;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szybki wzrost;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duże rozmiary osobników;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tworzenie zwartych, jednogatunkowych łanów;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uwalnianie substancji allelopatycznych, które hamują wzrost innych roślin.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algn="just">
              <a:spcBef>
                <a:spcPts val="8000"/>
              </a:spcBef>
              <a:spcAft>
                <a:spcPts val="1000"/>
              </a:spcAft>
            </a:pPr>
            <a:endParaRPr lang="pl-PL" sz="4500" dirty="0"/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</p:txBody>
      </p:sp>
      <p:pic>
        <p:nvPicPr>
          <p:cNvPr id="1028" name="Picture 4" descr="Dom clipart. Darmowe pobieranie. | Creazilla">
            <a:extLst>
              <a:ext uri="{FF2B5EF4-FFF2-40B4-BE49-F238E27FC236}">
                <a16:creationId xmlns:a16="http://schemas.microsoft.com/office/drawing/2014/main" id="{67B493AF-B2CB-4328-9893-FEC7F7C4A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" y="1773308"/>
            <a:ext cx="1372673" cy="13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385514-B799-4A8E-BC6C-E5236385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311" y="3642915"/>
            <a:ext cx="1394268" cy="11859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FF923-50D5-47C7-A2FB-8EF3B6167015}"/>
              </a:ext>
            </a:extLst>
          </p:cNvPr>
          <p:cNvSpPr txBox="1"/>
          <p:nvPr/>
        </p:nvSpPr>
        <p:spPr>
          <a:xfrm>
            <a:off x="16798738" y="13126583"/>
            <a:ext cx="758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Fot. Teresa Dąbkowska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471C0B-6B6E-4D6A-AAFC-2E3C89F5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7906" y="6563519"/>
            <a:ext cx="1484147" cy="16845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9" y="4980289"/>
            <a:ext cx="1409180" cy="1409180"/>
          </a:xfrm>
          <a:prstGeom prst="rect">
            <a:avLst/>
          </a:prstGeom>
        </p:spPr>
      </p:pic>
      <p:pic>
        <p:nvPicPr>
          <p:cNvPr id="12" name="Symbol zastępczy obrazu 11"/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12326" r="12326"/>
          <a:stretch>
            <a:fillRect/>
          </a:stretch>
        </p:blipFill>
        <p:spPr>
          <a:xfrm>
            <a:off x="16821150" y="0"/>
            <a:ext cx="7559675" cy="1312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968580" y="559150"/>
            <a:ext cx="12277305" cy="107721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Rdestowiec sachaliński</a:t>
            </a:r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566720" y="2200423"/>
            <a:ext cx="13837964" cy="17907466"/>
          </a:xfrm>
        </p:spPr>
        <p:txBody>
          <a:bodyPr/>
          <a:lstStyle/>
          <a:p>
            <a:pPr>
              <a:spcBef>
                <a:spcPts val="7000"/>
              </a:spcBef>
            </a:pPr>
            <a:r>
              <a:rPr lang="pl-PL" sz="4500" dirty="0"/>
              <a:t>Pochodzenie: </a:t>
            </a:r>
            <a:r>
              <a:rPr lang="pl-PL" sz="4500" b="0" dirty="0"/>
              <a:t>Azja Wschodnia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Czas sprowadzenia do Polski: </a:t>
            </a:r>
            <a:r>
              <a:rPr lang="pl-PL" sz="4500" b="0" dirty="0"/>
              <a:t>1903 r.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Cel sprowadzenia do Polski: </a:t>
            </a:r>
            <a:r>
              <a:rPr lang="pl-PL" sz="4500" b="0" dirty="0"/>
              <a:t>roślina ozdobna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Czynniki warunkujące sukces ekologiczny: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duże zdolności wegetatywnego rozmnażania poprzez kłącza;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szybki wzrost;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duże rozmiary osobników;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tworzenie zwartych, jednogatunkowych łanów;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uwalnianie substancji allelopatycznych, które hamują wzrost roślin rodzimych. 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algn="just">
              <a:spcBef>
                <a:spcPts val="8000"/>
              </a:spcBef>
              <a:spcAft>
                <a:spcPts val="1000"/>
              </a:spcAft>
            </a:pPr>
            <a:endParaRPr lang="pl-PL" sz="4500" dirty="0"/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</p:txBody>
      </p:sp>
      <p:pic>
        <p:nvPicPr>
          <p:cNvPr id="1028" name="Picture 4" descr="Dom clipart. Darmowe pobieranie. | Creazilla">
            <a:extLst>
              <a:ext uri="{FF2B5EF4-FFF2-40B4-BE49-F238E27FC236}">
                <a16:creationId xmlns:a16="http://schemas.microsoft.com/office/drawing/2014/main" id="{67B493AF-B2CB-4328-9893-FEC7F7C4A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" y="1773308"/>
            <a:ext cx="1372673" cy="13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385514-B799-4A8E-BC6C-E5236385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311" y="3642915"/>
            <a:ext cx="1394268" cy="11859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FF923-50D5-47C7-A2FB-8EF3B6167015}"/>
              </a:ext>
            </a:extLst>
          </p:cNvPr>
          <p:cNvSpPr txBox="1"/>
          <p:nvPr/>
        </p:nvSpPr>
        <p:spPr>
          <a:xfrm>
            <a:off x="16798738" y="13126583"/>
            <a:ext cx="758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Fot. Barbara Tokarska-Guzik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471C0B-6B6E-4D6A-AAFC-2E3C89F5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7906" y="6563519"/>
            <a:ext cx="1484147" cy="16845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9" y="4980289"/>
            <a:ext cx="1409180" cy="1409180"/>
          </a:xfrm>
          <a:prstGeom prst="rect">
            <a:avLst/>
          </a:prstGeom>
        </p:spPr>
      </p:pic>
      <p:pic>
        <p:nvPicPr>
          <p:cNvPr id="10" name="Picture 4" descr=" 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r="31483"/>
          <a:stretch>
            <a:fillRect/>
          </a:stretch>
        </p:blipFill>
        <p:spPr bwMode="auto">
          <a:xfrm>
            <a:off x="16710025" y="0"/>
            <a:ext cx="7670800" cy="1312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704" y="1108473"/>
            <a:ext cx="22875365" cy="1077218"/>
          </a:xfrm>
        </p:spPr>
        <p:txBody>
          <a:bodyPr/>
          <a:lstStyle/>
          <a:p>
            <a:pPr algn="ctr"/>
            <a:r>
              <a:rPr lang="pl-PL" dirty="0"/>
              <a:t>Bioróżnorodność</a:t>
            </a:r>
            <a:endParaRPr lang="en-GB" dirty="0"/>
          </a:p>
        </p:txBody>
      </p:sp>
      <p:pic>
        <p:nvPicPr>
          <p:cNvPr id="1026" name="Picture 2" descr="Łąki kwietne we Wrocławiu | Fundacja Łąka">
            <a:extLst>
              <a:ext uri="{FF2B5EF4-FFF2-40B4-BE49-F238E27FC236}">
                <a16:creationId xmlns:a16="http://schemas.microsoft.com/office/drawing/2014/main" id="{8D3904BC-E3C1-4BCF-826B-B1C7C89D3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4" y="4291777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D7B8C20-C2F5-4247-908D-C4AC8A2F8EB7}"/>
              </a:ext>
            </a:extLst>
          </p:cNvPr>
          <p:cNvSpPr txBox="1"/>
          <p:nvPr/>
        </p:nvSpPr>
        <p:spPr>
          <a:xfrm>
            <a:off x="698961" y="11616050"/>
            <a:ext cx="1078225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" dirty="0"/>
              <a:t>https://laka.org.pl/laka-kwietna/laki-kwietne-we-wroclawiu</a:t>
            </a:r>
          </a:p>
        </p:txBody>
      </p:sp>
      <p:pic>
        <p:nvPicPr>
          <p:cNvPr id="1028" name="Picture 4" descr="Nawożenie kukurydzy w monokulturze - Nawozy">
            <a:extLst>
              <a:ext uri="{FF2B5EF4-FFF2-40B4-BE49-F238E27FC236}">
                <a16:creationId xmlns:a16="http://schemas.microsoft.com/office/drawing/2014/main" id="{3FD9F9F5-E215-4A72-AB6F-8890F7EAC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/>
          <a:stretch/>
        </p:blipFill>
        <p:spPr bwMode="auto">
          <a:xfrm>
            <a:off x="12670970" y="4291777"/>
            <a:ext cx="11128544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616D0234-746A-46B5-9ABA-3FC81B6DAD25}"/>
              </a:ext>
            </a:extLst>
          </p:cNvPr>
          <p:cNvSpPr txBox="1"/>
          <p:nvPr/>
        </p:nvSpPr>
        <p:spPr>
          <a:xfrm>
            <a:off x="12670970" y="11616050"/>
            <a:ext cx="111285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" dirty="0"/>
              <a:t>https://www.farmer.pl/produkcja-roslinna/nawozy/nawozenie-kukurydzy-w-monokulturze,34859.html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0"/>
          </p:nvPr>
        </p:nvSpPr>
        <p:spPr>
          <a:xfrm>
            <a:off x="698961" y="2623180"/>
            <a:ext cx="23100553" cy="1231106"/>
          </a:xfrm>
        </p:spPr>
        <p:txBody>
          <a:bodyPr/>
          <a:lstStyle/>
          <a:p>
            <a:r>
              <a:rPr lang="pl-PL" sz="4000" dirty="0"/>
              <a:t>Bogactwo i różnorodność form życia, rozpatrywane na wszystkich poziomach jego organizacji.</a:t>
            </a:r>
          </a:p>
        </p:txBody>
      </p:sp>
    </p:spTree>
    <p:extLst>
      <p:ext uri="{BB962C8B-B14F-4D97-AF65-F5344CB8AC3E}">
        <p14:creationId xmlns:p14="http://schemas.microsoft.com/office/powerpoint/2010/main" val="200901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968580" y="559150"/>
            <a:ext cx="12277305" cy="1077218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Kolczurka klapowana</a:t>
            </a:r>
            <a:endParaRPr lang="en-GB" b="1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2566720" y="2200423"/>
            <a:ext cx="13837964" cy="17650986"/>
          </a:xfrm>
        </p:spPr>
        <p:txBody>
          <a:bodyPr/>
          <a:lstStyle/>
          <a:p>
            <a:pPr>
              <a:spcBef>
                <a:spcPts val="7000"/>
              </a:spcBef>
            </a:pPr>
            <a:r>
              <a:rPr lang="pl-PL" sz="4500" dirty="0"/>
              <a:t>Pochodzenie: </a:t>
            </a:r>
            <a:r>
              <a:rPr lang="pl-PL" sz="4500" b="0" dirty="0"/>
              <a:t>Ameryka Północna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Czas sprowadzenia do Polski: </a:t>
            </a:r>
            <a:r>
              <a:rPr lang="pl-PL" sz="4500" b="0" dirty="0"/>
              <a:t>1937 r.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Cel sprowadzenia do Polski: </a:t>
            </a:r>
            <a:r>
              <a:rPr lang="pl-PL" sz="4500" b="0" dirty="0"/>
              <a:t>roślina ozdobna</a:t>
            </a:r>
          </a:p>
          <a:p>
            <a:pPr>
              <a:spcBef>
                <a:spcPts val="7000"/>
              </a:spcBef>
            </a:pPr>
            <a:r>
              <a:rPr lang="pl-PL" sz="4500" dirty="0"/>
              <a:t>Czynniki warunkujące sukces ekologiczny: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wytwarzanie mięsistych owoców (torebek) wypełnionych powietrzem, które mogą być transportowane przez wodę wraz z nasionami znajdującymi się w środku;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wysuszone torebki wraz z nasionami mogą być transportowane przez wiatr;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l-PL" sz="4500" b="0" dirty="0"/>
              <a:t>wysoka zdolność kiełkowania nasion (70-90%). </a:t>
            </a:r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algn="just">
              <a:spcBef>
                <a:spcPts val="8000"/>
              </a:spcBef>
              <a:spcAft>
                <a:spcPts val="1000"/>
              </a:spcAft>
            </a:pPr>
            <a:endParaRPr lang="pl-PL" sz="4500" dirty="0"/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pl-PL" sz="45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  <a:p>
            <a:pPr marL="685800" indent="-685800" algn="just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l-PL" sz="4300" b="0" dirty="0"/>
          </a:p>
        </p:txBody>
      </p:sp>
      <p:pic>
        <p:nvPicPr>
          <p:cNvPr id="1028" name="Picture 4" descr="Dom clipart. Darmowe pobieranie. | Creazilla">
            <a:extLst>
              <a:ext uri="{FF2B5EF4-FFF2-40B4-BE49-F238E27FC236}">
                <a16:creationId xmlns:a16="http://schemas.microsoft.com/office/drawing/2014/main" id="{67B493AF-B2CB-4328-9893-FEC7F7C4AD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6" y="1773308"/>
            <a:ext cx="1372673" cy="137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D385514-B799-4A8E-BC6C-E52363852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311" y="3642915"/>
            <a:ext cx="1394268" cy="118596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61FF923-50D5-47C7-A2FB-8EF3B6167015}"/>
              </a:ext>
            </a:extLst>
          </p:cNvPr>
          <p:cNvSpPr txBox="1"/>
          <p:nvPr/>
        </p:nvSpPr>
        <p:spPr>
          <a:xfrm>
            <a:off x="16798738" y="13126583"/>
            <a:ext cx="7582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/>
              <a:t>Fot. Dorota Gala-Czekaj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4471C0B-6B6E-4D6A-AAFC-2E3C89F5F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77906" y="6563519"/>
            <a:ext cx="1484147" cy="1684506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9" y="4980289"/>
            <a:ext cx="1409180" cy="1409180"/>
          </a:xfrm>
          <a:prstGeom prst="rect">
            <a:avLst/>
          </a:prstGeom>
        </p:spPr>
      </p:pic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3" r="34473"/>
          <a:stretch>
            <a:fillRect/>
          </a:stretch>
        </p:blipFill>
        <p:spPr>
          <a:xfrm>
            <a:off x="16820825" y="0"/>
            <a:ext cx="7560000" cy="13064097"/>
          </a:xfrm>
        </p:spPr>
      </p:pic>
    </p:spTree>
    <p:extLst>
      <p:ext uri="{BB962C8B-B14F-4D97-AF65-F5344CB8AC3E}">
        <p14:creationId xmlns:p14="http://schemas.microsoft.com/office/powerpoint/2010/main" val="413681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Min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85630" y="666673"/>
            <a:ext cx="10800100" cy="11695346"/>
          </a:xfrm>
          <a:prstGeom prst="rect">
            <a:avLst/>
          </a:prstGeom>
          <a:noFill/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rot="37665963">
            <a:off x="4558596" y="377782"/>
            <a:ext cx="5184174" cy="6911176"/>
          </a:xfrm>
          <a:prstGeom prst="cloudCallout">
            <a:avLst>
              <a:gd name="adj1" fmla="val -29764"/>
              <a:gd name="adj2" fmla="val 7984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eaVert"/>
          <a:lstStyle/>
          <a:p>
            <a:pPr algn="ctr"/>
            <a:endParaRPr lang="pl-PL" sz="7197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558595" y="2393674"/>
            <a:ext cx="475242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800" b="1" dirty="0">
                <a:solidFill>
                  <a:srgbClr val="0F3C74"/>
                </a:solidFill>
              </a:rPr>
              <a:t>Dalej! Zgaduj jaki to chwast, swój czy obcy?</a:t>
            </a:r>
          </a:p>
        </p:txBody>
      </p:sp>
    </p:spTree>
    <p:extLst>
      <p:ext uri="{BB962C8B-B14F-4D97-AF65-F5344CB8AC3E}">
        <p14:creationId xmlns:p14="http://schemas.microsoft.com/office/powerpoint/2010/main" val="4010400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992470" y="484095"/>
            <a:ext cx="94398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000" b="1" dirty="0">
                <a:solidFill>
                  <a:srgbClr val="0F3C74"/>
                </a:solidFill>
                <a:ea typeface="+mj-ea"/>
                <a:cs typeface="+mj-cs"/>
              </a:rPr>
              <a:t>Gatunek 1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992470" y="11725834"/>
            <a:ext cx="9439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0F3C74"/>
                </a:solidFill>
              </a:rPr>
              <a:t>Mak polny</a:t>
            </a:r>
          </a:p>
        </p:txBody>
      </p:sp>
      <p:pic>
        <p:nvPicPr>
          <p:cNvPr id="9" name="Picture 3" descr="D:\teresa dokumenty-joy\Moje obrazy\Radzików\SDC105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r="31705"/>
          <a:stretch/>
        </p:blipFill>
        <p:spPr bwMode="auto">
          <a:xfrm>
            <a:off x="6992470" y="1992318"/>
            <a:ext cx="9439835" cy="9394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33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996417" y="484095"/>
            <a:ext cx="95500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000" b="1" dirty="0">
                <a:solidFill>
                  <a:srgbClr val="0F3C74"/>
                </a:solidFill>
                <a:ea typeface="+mj-ea"/>
                <a:cs typeface="+mj-cs"/>
              </a:rPr>
              <a:t>Gatunek 2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996417" y="11725834"/>
            <a:ext cx="9550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0F3C74"/>
                </a:solidFill>
              </a:rPr>
              <a:t>Mniszek lekarski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4"/>
          <a:stretch>
            <a:fillRect/>
          </a:stretch>
        </p:blipFill>
        <p:spPr bwMode="auto">
          <a:xfrm>
            <a:off x="6996417" y="2009740"/>
            <a:ext cx="9550014" cy="9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39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131731" y="484095"/>
            <a:ext cx="91995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000" b="1" dirty="0">
                <a:solidFill>
                  <a:srgbClr val="0F3C74"/>
                </a:solidFill>
                <a:ea typeface="+mj-ea"/>
                <a:cs typeface="+mj-cs"/>
              </a:rPr>
              <a:t>Gatunek 3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131730" y="11725834"/>
            <a:ext cx="9199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0F3C74"/>
                </a:solidFill>
              </a:rPr>
              <a:t>Barszcz Sosnowskiego</a:t>
            </a:r>
          </a:p>
        </p:txBody>
      </p:sp>
      <p:pic>
        <p:nvPicPr>
          <p:cNvPr id="6" name="Picture 2" descr="G:\Przeniesione z LG\teresa dokumenty-joy\Moje obrazy\2006\dolina Kamienicy 2006\153-5342_IM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r="14307"/>
          <a:stretch/>
        </p:blipFill>
        <p:spPr bwMode="auto">
          <a:xfrm>
            <a:off x="7131730" y="2011841"/>
            <a:ext cx="9191239" cy="935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4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131731" y="484095"/>
            <a:ext cx="91995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000" b="1" dirty="0">
                <a:solidFill>
                  <a:srgbClr val="0F3C74"/>
                </a:solidFill>
                <a:ea typeface="+mj-ea"/>
                <a:cs typeface="+mj-cs"/>
              </a:rPr>
              <a:t>Gatunek 4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131730" y="11725834"/>
            <a:ext cx="9199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0F3C74"/>
                </a:solidFill>
              </a:rPr>
              <a:t>Chaber bławatek</a:t>
            </a:r>
          </a:p>
        </p:txBody>
      </p:sp>
      <p:pic>
        <p:nvPicPr>
          <p:cNvPr id="5" name="Picture 2" descr="G:\Przeniesione z LG\teresa dokumenty-joy\Moje obrazy\chwasty zdjęcia\chwasty wiosna 2014\DSCF10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-310" b="310"/>
          <a:stretch/>
        </p:blipFill>
        <p:spPr bwMode="auto">
          <a:xfrm>
            <a:off x="7229724" y="2189740"/>
            <a:ext cx="9101554" cy="90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94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131731" y="484095"/>
            <a:ext cx="91995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000" b="1" dirty="0">
                <a:solidFill>
                  <a:srgbClr val="0F3C74"/>
                </a:solidFill>
                <a:ea typeface="+mj-ea"/>
                <a:cs typeface="+mj-cs"/>
              </a:rPr>
              <a:t>Gatunek 5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131730" y="11725834"/>
            <a:ext cx="9199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0F3C74"/>
                </a:solidFill>
              </a:rPr>
              <a:t>Nawłoć kanadyjska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r="16297"/>
          <a:stretch/>
        </p:blipFill>
        <p:spPr>
          <a:xfrm>
            <a:off x="7199846" y="2248368"/>
            <a:ext cx="9063316" cy="888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131731" y="484095"/>
            <a:ext cx="91995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000" b="1" dirty="0">
                <a:solidFill>
                  <a:srgbClr val="0F3C74"/>
                </a:solidFill>
                <a:ea typeface="+mj-ea"/>
                <a:cs typeface="+mj-cs"/>
              </a:rPr>
              <a:t>Gatunek 6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131730" y="11725834"/>
            <a:ext cx="9199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>
                <a:solidFill>
                  <a:srgbClr val="0F3C74"/>
                </a:solidFill>
              </a:rPr>
              <a:t>Niecierpek gruczołowaty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r="37567" b="22699"/>
          <a:stretch/>
        </p:blipFill>
        <p:spPr>
          <a:xfrm>
            <a:off x="7278125" y="2189740"/>
            <a:ext cx="8906758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3" name="Picture 7" descr="min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5096" y="520639"/>
            <a:ext cx="11663600" cy="7276258"/>
          </a:xfrm>
          <a:prstGeom prst="rect">
            <a:avLst/>
          </a:prstGeom>
          <a:noFill/>
        </p:spPr>
      </p:pic>
      <p:sp>
        <p:nvSpPr>
          <p:cNvPr id="34818" name="Rectangle 2"/>
          <p:cNvSpPr>
            <a:spLocks noGrp="1"/>
          </p:cNvSpPr>
          <p:nvPr>
            <p:ph type="ctrTitle"/>
          </p:nvPr>
        </p:nvSpPr>
        <p:spPr>
          <a:xfrm>
            <a:off x="3695097" y="8509095"/>
            <a:ext cx="16117610" cy="1077218"/>
          </a:xfrm>
        </p:spPr>
        <p:txBody>
          <a:bodyPr/>
          <a:lstStyle/>
          <a:p>
            <a:r>
              <a:rPr lang="pl-PL" b="1" dirty="0"/>
              <a:t>Brawo! Koniec quizu </a:t>
            </a:r>
            <a:r>
              <a:rPr lang="pl-PL" b="1" dirty="0">
                <a:sym typeface="Wingdings" panose="05000000000000000000" pitchFamily="2" charset="2"/>
              </a:rPr>
              <a:t></a:t>
            </a:r>
            <a:endParaRPr lang="pl-PL" b="1" dirty="0"/>
          </a:p>
        </p:txBody>
      </p:sp>
      <p:sp>
        <p:nvSpPr>
          <p:cNvPr id="34819" name="Rectangle 3"/>
          <p:cNvSpPr>
            <a:spLocks noGrp="1"/>
          </p:cNvSpPr>
          <p:nvPr>
            <p:ph type="subTitle" idx="1"/>
          </p:nvPr>
        </p:nvSpPr>
        <p:spPr>
          <a:xfrm>
            <a:off x="11038022" y="10888989"/>
            <a:ext cx="9504850" cy="1727000"/>
          </a:xfrm>
        </p:spPr>
        <p:txBody>
          <a:bodyPr>
            <a:normAutofit/>
          </a:bodyPr>
          <a:lstStyle/>
          <a:p>
            <a:r>
              <a:rPr lang="pl-PL" sz="5400" dirty="0">
                <a:solidFill>
                  <a:srgbClr val="0F3C74"/>
                </a:solidFill>
              </a:rPr>
              <a:t>Dziękuje za udział </a:t>
            </a:r>
            <a:r>
              <a:rPr lang="pl-PL" sz="5400" dirty="0">
                <a:solidFill>
                  <a:srgbClr val="0F3C74"/>
                </a:solidFill>
                <a:sym typeface="Wingdings" pitchFamily="2" charset="2"/>
              </a:rPr>
              <a:t></a:t>
            </a:r>
            <a:endParaRPr lang="pl-PL" sz="5400" dirty="0">
              <a:solidFill>
                <a:srgbClr val="0F3C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686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704" y="1108473"/>
            <a:ext cx="22875365" cy="1077218"/>
          </a:xfrm>
        </p:spPr>
        <p:txBody>
          <a:bodyPr/>
          <a:lstStyle/>
          <a:p>
            <a:pPr algn="ctr"/>
            <a:r>
              <a:rPr lang="pl-PL" dirty="0"/>
              <a:t>Bioróżnorodność</a:t>
            </a:r>
            <a:endParaRPr lang="en-GB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04" y="4350316"/>
            <a:ext cx="10736230" cy="7200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716704" y="11697273"/>
            <a:ext cx="107362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/>
              <a:t>https://www.swiatkwiatow.pl/poradnik-ogrodniczy/laka-kwietna-id1209,g3.html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5211" y="4350316"/>
            <a:ext cx="10806858" cy="72000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2785212" y="11697273"/>
            <a:ext cx="10806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/>
              <a:t>https://kobieta.onet.pl/dom/kuchnia/nawloc-koniczyna-chaber-w-kuchni-zacznij-jesc-chwasty/qewsjzx</a:t>
            </a:r>
          </a:p>
        </p:txBody>
      </p:sp>
    </p:spTree>
    <p:extLst>
      <p:ext uri="{BB962C8B-B14F-4D97-AF65-F5344CB8AC3E}">
        <p14:creationId xmlns:p14="http://schemas.microsoft.com/office/powerpoint/2010/main" val="42685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16704" y="1108473"/>
            <a:ext cx="22875365" cy="1077218"/>
          </a:xfrm>
        </p:spPr>
        <p:txBody>
          <a:bodyPr/>
          <a:lstStyle/>
          <a:p>
            <a:pPr algn="ctr"/>
            <a:r>
              <a:rPr lang="pl-PL" dirty="0"/>
              <a:t>Bioróżnorodność</a:t>
            </a:r>
            <a:endParaRPr lang="en-GB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04" y="4350316"/>
            <a:ext cx="10736230" cy="7200000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716704" y="11697273"/>
            <a:ext cx="107362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/>
              <a:t>https://www.swiatkwiatow.pl/poradnik-ogrodniczy/laka-kwietna-id1209,g3.html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5211" y="4350316"/>
            <a:ext cx="10806858" cy="72000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2785211" y="11659746"/>
            <a:ext cx="10806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dirty="0"/>
              <a:t>https://kobieta.onet.pl/dom/kuchnia/nawloc-koniczyna-chaber-w-kuchni-zacznij-jesc-chwasty/qewsjzx</a:t>
            </a:r>
          </a:p>
        </p:txBody>
      </p:sp>
      <p:pic>
        <p:nvPicPr>
          <p:cNvPr id="16" name="Picture 9" descr="bee_2as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0346" y="5048950"/>
            <a:ext cx="1284149" cy="1257942"/>
          </a:xfrm>
          <a:prstGeom prst="rect">
            <a:avLst/>
          </a:prstGeom>
          <a:noFill/>
        </p:spPr>
      </p:pic>
      <p:pic>
        <p:nvPicPr>
          <p:cNvPr id="17" name="Picture 9" descr="bee_2as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73174" y="5677921"/>
            <a:ext cx="1284149" cy="1257942"/>
          </a:xfrm>
          <a:prstGeom prst="rect">
            <a:avLst/>
          </a:prstGeom>
          <a:noFill/>
        </p:spPr>
      </p:pic>
      <p:pic>
        <p:nvPicPr>
          <p:cNvPr id="18" name="Picture 9" descr="bee_2as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98191" y="8835077"/>
            <a:ext cx="1284149" cy="1257942"/>
          </a:xfrm>
          <a:prstGeom prst="rect">
            <a:avLst/>
          </a:prstGeom>
          <a:noFill/>
        </p:spPr>
      </p:pic>
      <p:pic>
        <p:nvPicPr>
          <p:cNvPr id="19" name="Picture 9" descr="bee_2as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38429" y="6839288"/>
            <a:ext cx="1284149" cy="1257942"/>
          </a:xfrm>
          <a:prstGeom prst="rect">
            <a:avLst/>
          </a:prstGeom>
          <a:noFill/>
        </p:spPr>
      </p:pic>
      <p:pic>
        <p:nvPicPr>
          <p:cNvPr id="20" name="Picture 9" descr="bee_2as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0141" y="5054624"/>
            <a:ext cx="1284149" cy="1257942"/>
          </a:xfrm>
          <a:prstGeom prst="rect">
            <a:avLst/>
          </a:prstGeom>
          <a:noFill/>
        </p:spPr>
      </p:pic>
      <p:pic>
        <p:nvPicPr>
          <p:cNvPr id="21" name="Picture 9" descr="bee_2as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6505" y="6692374"/>
            <a:ext cx="1284149" cy="1257942"/>
          </a:xfrm>
          <a:prstGeom prst="rect">
            <a:avLst/>
          </a:prstGeom>
          <a:noFill/>
        </p:spPr>
      </p:pic>
      <p:pic>
        <p:nvPicPr>
          <p:cNvPr id="22" name="Picture 20" descr="snail-cartoo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7806" y="9229643"/>
            <a:ext cx="4940610" cy="2125461"/>
          </a:xfrm>
          <a:prstGeom prst="rect">
            <a:avLst/>
          </a:prstGeom>
          <a:noFill/>
        </p:spPr>
      </p:pic>
      <p:pic>
        <p:nvPicPr>
          <p:cNvPr id="23" name="Picture 26" descr="beetleboogieWITHshado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4290" y="8630022"/>
            <a:ext cx="1707876" cy="1462997"/>
          </a:xfrm>
          <a:prstGeom prst="rect">
            <a:avLst/>
          </a:prstGeom>
          <a:noFill/>
        </p:spPr>
      </p:pic>
      <p:pic>
        <p:nvPicPr>
          <p:cNvPr id="24" name="Picture 26" descr="beetleboogieWITHshadow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591634">
            <a:off x="6579674" y="7474607"/>
            <a:ext cx="1707876" cy="1462997"/>
          </a:xfrm>
          <a:prstGeom prst="rect">
            <a:avLst/>
          </a:prstGeom>
          <a:noFill/>
        </p:spPr>
      </p:pic>
      <p:pic>
        <p:nvPicPr>
          <p:cNvPr id="25" name="Picture 9" descr="bee_2as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77846" y="8206106"/>
            <a:ext cx="1284149" cy="1257942"/>
          </a:xfrm>
          <a:prstGeom prst="rect">
            <a:avLst/>
          </a:prstGeom>
          <a:noFill/>
        </p:spPr>
      </p:pic>
      <p:sp>
        <p:nvSpPr>
          <p:cNvPr id="26" name="AutoShape 15"/>
          <p:cNvSpPr>
            <a:spLocks noChangeArrowheads="1"/>
          </p:cNvSpPr>
          <p:nvPr/>
        </p:nvSpPr>
        <p:spPr bwMode="auto">
          <a:xfrm rot="16200000">
            <a:off x="11728131" y="7207192"/>
            <a:ext cx="781883" cy="1138641"/>
          </a:xfrm>
          <a:prstGeom prst="downArrow">
            <a:avLst>
              <a:gd name="adj1" fmla="val 50000"/>
              <a:gd name="adj2" fmla="val 305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181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372854" y="634554"/>
            <a:ext cx="15328231" cy="107721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Zagrożenia bioróżnorodności</a:t>
            </a:r>
            <a:endParaRPr lang="en-GB" dirty="0"/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D062F6EC-9273-42F1-A9A2-2BB9B4AA90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48927"/>
              </p:ext>
            </p:extLst>
          </p:nvPr>
        </p:nvGraphicFramePr>
        <p:xfrm>
          <a:off x="3094665" y="1909482"/>
          <a:ext cx="17884610" cy="10631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5281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709427" y="2941064"/>
            <a:ext cx="12277305" cy="1077202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Gatunek inwazyjny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1"/>
          </p:nvPr>
        </p:nvSpPr>
        <p:spPr>
          <a:xfrm>
            <a:off x="957423" y="4740919"/>
            <a:ext cx="13781315" cy="3642023"/>
          </a:xfrm>
        </p:spPr>
        <p:txBody>
          <a:bodyPr/>
          <a:lstStyle/>
          <a:p>
            <a:pPr algn="just">
              <a:spcBef>
                <a:spcPts val="1000"/>
              </a:spcBef>
            </a:pPr>
            <a:r>
              <a:rPr lang="pl-PL" sz="5000" b="0" dirty="0"/>
              <a:t>Gatunek obcego pochodzenia, którego wprowadzenie, czy zawleczenie powoduje zagrożenia dla bioróżnorodności i/lub gospodarki człowieka.</a:t>
            </a:r>
          </a:p>
          <a:p>
            <a:pPr algn="just">
              <a:spcBef>
                <a:spcPts val="1000"/>
              </a:spcBef>
            </a:pPr>
            <a:r>
              <a:rPr lang="pl-PL" sz="2200" b="0" dirty="0"/>
              <a:t>(https://ochronaprzyrody.gdos.gov.pl/files/artykuly/5477/Rosliny_obcego_pochodzenia_w_PL_poprawione.pdf</a:t>
            </a:r>
          </a:p>
        </p:txBody>
      </p:sp>
      <p:pic>
        <p:nvPicPr>
          <p:cNvPr id="10" name="Picture 4" descr="http://preview.turbosquid.com/Preview/2014/05/21__07_59_08/1.jpge3352baa-6390-440f-a997-cac7dc80a930Large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/>
          <a:srcRect l="20025" r="20025"/>
          <a:stretch>
            <a:fillRect/>
          </a:stretch>
        </p:blipFill>
        <p:spPr bwMode="auto">
          <a:xfrm>
            <a:off x="16513175" y="0"/>
            <a:ext cx="7867650" cy="131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885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488979" y="616818"/>
            <a:ext cx="15328231" cy="107721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Cechy gatunków inwazyjnych</a:t>
            </a:r>
            <a:endParaRPr lang="en-GB" dirty="0"/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D062F6EC-9273-42F1-A9A2-2BB9B4AA90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311129"/>
              </p:ext>
            </p:extLst>
          </p:nvPr>
        </p:nvGraphicFramePr>
        <p:xfrm>
          <a:off x="2739423" y="1974589"/>
          <a:ext cx="17884610" cy="10779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rostokąt 6"/>
          <p:cNvSpPr/>
          <p:nvPr/>
        </p:nvSpPr>
        <p:spPr>
          <a:xfrm>
            <a:off x="19423624" y="12347254"/>
            <a:ext cx="49571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33123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24380825" cy="12290613"/>
          </a:xfrm>
        </p:spPr>
      </p:sp>
      <p:pic>
        <p:nvPicPr>
          <p:cNvPr id="6" name="Picture 4" descr="http://www.sas.upenn.edu/African_Studies/Map_Satellite/World_1151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2659" y="830683"/>
            <a:ext cx="21703553" cy="114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gifs.cc/aircraft/plane-flying-animated-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3914" y="2931050"/>
            <a:ext cx="3501921" cy="135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załka zakrzywiona w górę 7"/>
          <p:cNvSpPr/>
          <p:nvPr/>
        </p:nvSpPr>
        <p:spPr>
          <a:xfrm rot="10446215">
            <a:off x="8044445" y="2458778"/>
            <a:ext cx="3649300" cy="812668"/>
          </a:xfrm>
          <a:prstGeom prst="curvedUpArrow">
            <a:avLst>
              <a:gd name="adj1" fmla="val 33246"/>
              <a:gd name="adj2" fmla="val 60634"/>
              <a:gd name="adj3" fmla="val 47576"/>
            </a:avLst>
          </a:prstGeom>
          <a:solidFill>
            <a:srgbClr val="FF00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0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24380825" cy="12290613"/>
          </a:xfrm>
        </p:spPr>
      </p:sp>
      <p:pic>
        <p:nvPicPr>
          <p:cNvPr id="9" name="Picture 4" descr="http://art.ngfiles.com/images/264000/264146_thekillzar_forest-landsca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0647" y="793377"/>
            <a:ext cx="20439529" cy="1149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img0.joyreactor.com/pics/post/gif-walking-sandbox-113926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3812" y="3690962"/>
            <a:ext cx="4007223" cy="674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irdofParadise-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1000" y="8380506"/>
            <a:ext cx="4079374" cy="3076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295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E1E1C"/>
      </a:dk2>
      <a:lt2>
        <a:srgbClr val="0573BA"/>
      </a:lt2>
      <a:accent1>
        <a:srgbClr val="0573BA"/>
      </a:accent1>
      <a:accent2>
        <a:srgbClr val="E94E2E"/>
      </a:accent2>
      <a:accent3>
        <a:srgbClr val="02AB8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_EØSMidlene.potx" id="{2877A2A8-6D65-4BE8-A3B9-A911333E1F70}" vid="{D3D72181-B44E-471C-A438-738F633005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PPT-mal_EØSMidlene</Template>
  <TotalTime>4908</TotalTime>
  <Words>925</Words>
  <Application>Microsoft Office PowerPoint</Application>
  <PresentationFormat>Niestandardowy</PresentationFormat>
  <Paragraphs>161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Office-tema</vt:lpstr>
      <vt:lpstr>Inwazja obcych  Warsztaty dla dzieci i młodzieży organizowane w ramach projektu  „Zintegrowane podejście do ochrony ekosystemów przed inwazyjnymi roślinami obcymi w południowej Polsce”  dr inż. Dorota Gala-Czekaj, dr Agnieszka Siemieniuk </vt:lpstr>
      <vt:lpstr>Bioróżnorodność</vt:lpstr>
      <vt:lpstr>Bioróżnorodność</vt:lpstr>
      <vt:lpstr>Bioróżnorodność</vt:lpstr>
      <vt:lpstr>Zagrożenia bioróżnorodności</vt:lpstr>
      <vt:lpstr>Gatunek inwazyjny</vt:lpstr>
      <vt:lpstr>Cechy gatunków inwazyjnych</vt:lpstr>
      <vt:lpstr>Prezentacja programu PowerPoint</vt:lpstr>
      <vt:lpstr>Prezentacja programu PowerPoint</vt:lpstr>
      <vt:lpstr>Prezentacja programu PowerPoint</vt:lpstr>
      <vt:lpstr>Nawłoć kanadyjska</vt:lpstr>
      <vt:lpstr>Nawłoć olbrzymia (późna)</vt:lpstr>
      <vt:lpstr>Niecierpek gruczołowaty</vt:lpstr>
      <vt:lpstr>Niecierpek drobnokwiatowy</vt:lpstr>
      <vt:lpstr>Barszcz Sosnowskiego</vt:lpstr>
      <vt:lpstr>Barszcz Mantegazziego</vt:lpstr>
      <vt:lpstr>Prezentacja programu PowerPoint</vt:lpstr>
      <vt:lpstr>Rdestowiec ostrokończysty (japoński)</vt:lpstr>
      <vt:lpstr>Rdestowiec sachaliński</vt:lpstr>
      <vt:lpstr>Kolczurka klapowana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Brawo! Koniec quizu </vt:lpstr>
    </vt:vector>
  </TitlesOfParts>
  <Company>EFTA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Dorota Gala-Czekaj</dc:creator>
  <cp:lastModifiedBy>Agnieszka</cp:lastModifiedBy>
  <cp:revision>121</cp:revision>
  <dcterms:created xsi:type="dcterms:W3CDTF">2017-06-12T12:11:38Z</dcterms:created>
  <dcterms:modified xsi:type="dcterms:W3CDTF">2024-04-29T06:04:15Z</dcterms:modified>
</cp:coreProperties>
</file>